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259" r:id="rId2"/>
    <p:sldId id="260" r:id="rId3"/>
    <p:sldId id="344" r:id="rId4"/>
    <p:sldId id="345" r:id="rId5"/>
    <p:sldId id="346" r:id="rId6"/>
    <p:sldId id="256" r:id="rId7"/>
    <p:sldId id="257" r:id="rId8"/>
    <p:sldId id="258" r:id="rId9"/>
    <p:sldId id="305" r:id="rId10"/>
    <p:sldId id="261" r:id="rId11"/>
    <p:sldId id="262" r:id="rId12"/>
    <p:sldId id="263" r:id="rId13"/>
    <p:sldId id="264" r:id="rId14"/>
    <p:sldId id="265" r:id="rId15"/>
    <p:sldId id="266" r:id="rId16"/>
    <p:sldId id="267" r:id="rId17"/>
    <p:sldId id="268" r:id="rId18"/>
    <p:sldId id="269" r:id="rId19"/>
    <p:sldId id="333" r:id="rId20"/>
    <p:sldId id="339" r:id="rId21"/>
    <p:sldId id="328" r:id="rId22"/>
    <p:sldId id="332" r:id="rId23"/>
    <p:sldId id="330" r:id="rId24"/>
    <p:sldId id="270" r:id="rId25"/>
    <p:sldId id="318" r:id="rId26"/>
    <p:sldId id="327" r:id="rId27"/>
    <p:sldId id="335" r:id="rId28"/>
    <p:sldId id="336" r:id="rId29"/>
    <p:sldId id="319" r:id="rId30"/>
    <p:sldId id="334" r:id="rId31"/>
    <p:sldId id="356" r:id="rId32"/>
    <p:sldId id="331" r:id="rId33"/>
    <p:sldId id="350" r:id="rId34"/>
    <p:sldId id="351" r:id="rId35"/>
    <p:sldId id="352" r:id="rId36"/>
    <p:sldId id="358" r:id="rId37"/>
    <p:sldId id="359" r:id="rId38"/>
    <p:sldId id="360" r:id="rId39"/>
    <p:sldId id="365" r:id="rId40"/>
    <p:sldId id="353" r:id="rId41"/>
    <p:sldId id="354" r:id="rId42"/>
    <p:sldId id="355" r:id="rId43"/>
    <p:sldId id="361" r:id="rId44"/>
    <p:sldId id="362" r:id="rId45"/>
    <p:sldId id="272" r:id="rId46"/>
    <p:sldId id="273" r:id="rId47"/>
    <p:sldId id="363" r:id="rId48"/>
    <p:sldId id="366" r:id="rId49"/>
    <p:sldId id="367" r:id="rId50"/>
    <p:sldId id="278" r:id="rId51"/>
    <p:sldId id="279" r:id="rId52"/>
    <p:sldId id="280" r:id="rId53"/>
    <p:sldId id="369" r:id="rId54"/>
    <p:sldId id="370" r:id="rId55"/>
    <p:sldId id="371" r:id="rId56"/>
    <p:sldId id="372" r:id="rId57"/>
    <p:sldId id="373" r:id="rId58"/>
    <p:sldId id="374" r:id="rId59"/>
    <p:sldId id="375" r:id="rId60"/>
    <p:sldId id="376" r:id="rId61"/>
    <p:sldId id="377" r:id="rId62"/>
    <p:sldId id="378" r:id="rId63"/>
    <p:sldId id="314" r:id="rId64"/>
    <p:sldId id="281" r:id="rId65"/>
    <p:sldId id="282" r:id="rId66"/>
    <p:sldId id="283" r:id="rId67"/>
    <p:sldId id="311" r:id="rId68"/>
    <p:sldId id="284" r:id="rId69"/>
    <p:sldId id="312" r:id="rId70"/>
    <p:sldId id="313" r:id="rId71"/>
    <p:sldId id="285" r:id="rId72"/>
    <p:sldId id="301" r:id="rId73"/>
    <p:sldId id="341" r:id="rId74"/>
    <p:sldId id="342" r:id="rId75"/>
    <p:sldId id="286" r:id="rId76"/>
    <p:sldId id="287" r:id="rId77"/>
    <p:sldId id="325" r:id="rId78"/>
    <p:sldId id="326" r:id="rId79"/>
    <p:sldId id="288" r:id="rId80"/>
    <p:sldId id="289" r:id="rId81"/>
    <p:sldId id="337" r:id="rId82"/>
    <p:sldId id="295" r:id="rId83"/>
    <p:sldId id="292" r:id="rId84"/>
    <p:sldId id="293" r:id="rId85"/>
    <p:sldId id="380" r:id="rId86"/>
    <p:sldId id="381" r:id="rId87"/>
    <p:sldId id="382" r:id="rId88"/>
    <p:sldId id="384" r:id="rId89"/>
    <p:sldId id="385" r:id="rId90"/>
    <p:sldId id="386" r:id="rId91"/>
    <p:sldId id="387" r:id="rId92"/>
    <p:sldId id="388" r:id="rId93"/>
    <p:sldId id="389" r:id="rId94"/>
    <p:sldId id="390" r:id="rId95"/>
    <p:sldId id="391" r:id="rId96"/>
    <p:sldId id="392" r:id="rId97"/>
    <p:sldId id="393" r:id="rId98"/>
    <p:sldId id="396" r:id="rId99"/>
    <p:sldId id="394" r:id="rId10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66"/>
    <a:srgbClr val="FF00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1" d="100"/>
          <a:sy n="81" d="100"/>
        </p:scale>
        <p:origin x="-1056" y="-13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74BDE9-5E06-4A4C-A78A-007B6BE43D91}" type="datetimeFigureOut">
              <a:rPr lang="en-US" smtClean="0"/>
              <a:pPr/>
              <a:t>10/22/2018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B2125A-D773-4A77-BAE2-62AB2D6ACAA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xfrm>
            <a:off x="1143000" y="685800"/>
            <a:ext cx="4572000" cy="3429000"/>
          </a:xfrm>
        </p:spPr>
      </p:sp>
      <p:sp>
        <p:nvSpPr>
          <p:cNvPr id="8195"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smtClean="0">
                <a:latin typeface="Arial" panose="020B0604020202020204" pitchFamily="34" charset="0"/>
              </a:rPr>
              <a:t>Audio info is cruicial  for multimedia presentation and in a sense, is the simplest type of multi data.</a:t>
            </a:r>
          </a:p>
          <a:p>
            <a:r>
              <a:rPr lang="en-US" altLang="zh-CN" smtClean="0">
                <a:latin typeface="Arial" panose="020B0604020202020204" pitchFamily="34" charset="0"/>
              </a:rPr>
              <a:t>When you see a visual waveform that represents audio, it reflects these waves of air pressure. The zero line in the waveform is the pressure of air at rest. When the line swings up to a peak, it represents higher pressure; when the line swings down to a trough, it represents lower pressure.</a:t>
            </a:r>
          </a:p>
          <a:p>
            <a:r>
              <a:rPr lang="en-US" altLang="zh-CN" b="1" smtClean="0">
                <a:latin typeface="Arial" panose="020B0604020202020204" pitchFamily="34" charset="0"/>
              </a:rPr>
              <a:t>Amplitude </a:t>
            </a:r>
            <a:endParaRPr lang="en-US" altLang="zh-CN" smtClean="0">
              <a:latin typeface="Arial" panose="020B0604020202020204" pitchFamily="34" charset="0"/>
            </a:endParaRPr>
          </a:p>
          <a:p>
            <a:r>
              <a:rPr lang="en-US" altLang="zh-CN" smtClean="0">
                <a:latin typeface="Arial" panose="020B0604020202020204" pitchFamily="34" charset="0"/>
              </a:rPr>
              <a:t>Reflects the change in pressure from the peak of the waveform to the trough. High-amplitude waveforms are loud; low-amplitude waveforms are quiet.</a:t>
            </a:r>
          </a:p>
          <a:p>
            <a:r>
              <a:rPr lang="en-US" altLang="zh-CN" b="1" smtClean="0">
                <a:latin typeface="Arial" panose="020B0604020202020204" pitchFamily="34" charset="0"/>
              </a:rPr>
              <a:t>Cycle </a:t>
            </a:r>
            <a:endParaRPr lang="en-US" altLang="zh-CN" smtClean="0">
              <a:latin typeface="Arial" panose="020B0604020202020204" pitchFamily="34" charset="0"/>
            </a:endParaRPr>
          </a:p>
          <a:p>
            <a:r>
              <a:rPr lang="en-US" altLang="zh-CN" smtClean="0">
                <a:latin typeface="Arial" panose="020B0604020202020204" pitchFamily="34" charset="0"/>
              </a:rPr>
              <a:t>Describes a single, repeated sequence of pressure changes, from zero pressure, to high pressure, to low pressure, and back to zero.</a:t>
            </a:r>
          </a:p>
          <a:p>
            <a:r>
              <a:rPr lang="en-US" altLang="zh-CN" b="1" smtClean="0">
                <a:latin typeface="Arial" panose="020B0604020202020204" pitchFamily="34" charset="0"/>
              </a:rPr>
              <a:t>Frequency </a:t>
            </a:r>
            <a:endParaRPr lang="en-US" altLang="zh-CN" smtClean="0">
              <a:latin typeface="Arial" panose="020B0604020202020204" pitchFamily="34" charset="0"/>
            </a:endParaRPr>
          </a:p>
          <a:p>
            <a:r>
              <a:rPr lang="en-US" altLang="zh-CN" smtClean="0">
                <a:latin typeface="Arial" panose="020B0604020202020204" pitchFamily="34" charset="0"/>
              </a:rPr>
              <a:t>Measured in hertz (Hz), describes the number of cycles per second. (For example, a 1000-Hz waveform has 1000 cycles per second.) The higher the frequency, the higher the musical pitch.</a:t>
            </a:r>
            <a:endParaRPr lang="zh-CN" altLang="en-US" smtClean="0">
              <a:latin typeface="Arial" panose="020B0604020202020204" pitchFamily="34" charset="0"/>
            </a:endParaRPr>
          </a:p>
        </p:txBody>
      </p:sp>
      <p:sp>
        <p:nvSpPr>
          <p:cNvPr id="8196"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《多媒体技术及应用》</a:t>
            </a:r>
          </a:p>
        </p:txBody>
      </p:sp>
      <p:sp>
        <p:nvSpPr>
          <p:cNvPr id="8197"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第2章 多媒体音频技术</a:t>
            </a:r>
            <a:endParaRPr lang="en-US" altLang="zh-CN" sz="1200" smtClean="0"/>
          </a:p>
        </p:txBody>
      </p:sp>
      <p:sp>
        <p:nvSpPr>
          <p:cNvPr id="8198"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E0F309AA-A236-4F62-9F06-EE2C35E9A479}" type="slidenum">
              <a:rPr lang="zh-CN" altLang="en-US" sz="1200" smtClean="0"/>
              <a:pPr/>
              <a:t>3</a:t>
            </a:fld>
            <a:endParaRPr lang="en-US" altLang="zh-CN" sz="1200" smtClean="0"/>
          </a:p>
        </p:txBody>
      </p:sp>
    </p:spTree>
    <p:extLst>
      <p:ext uri="{BB962C8B-B14F-4D97-AF65-F5344CB8AC3E}">
        <p14:creationId xmlns:p14="http://schemas.microsoft.com/office/powerpoint/2010/main" xmlns="" val="2990248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1143000" y="685800"/>
            <a:ext cx="4572000" cy="3429000"/>
          </a:xfrm>
        </p:spPr>
      </p:sp>
      <p:sp>
        <p:nvSpPr>
          <p:cNvPr id="2457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dirty="0" smtClean="0">
                <a:latin typeface="Arial" panose="020B0604020202020204" pitchFamily="34" charset="0"/>
              </a:rPr>
              <a:t>Audio data is stored in a file on a computer</a:t>
            </a:r>
          </a:p>
          <a:p>
            <a:r>
              <a:rPr lang="en-US" altLang="zh-CN" dirty="0" smtClean="0">
                <a:latin typeface="Arial" panose="020B0604020202020204" pitchFamily="34" charset="0"/>
              </a:rPr>
              <a:t>An audio file format is a file format for storing digital audio data on a computer system. </a:t>
            </a:r>
          </a:p>
          <a:p>
            <a:r>
              <a:rPr lang="en-US" altLang="zh-CN" dirty="0" smtClean="0">
                <a:latin typeface="Arial" panose="020B0604020202020204" pitchFamily="34" charset="0"/>
              </a:rPr>
              <a:t> Although most audio file formats support only one type of audio coding data (created with an audio coder), a multimedia container format (as </a:t>
            </a:r>
            <a:r>
              <a:rPr lang="en-US" altLang="zh-CN" dirty="0" err="1" smtClean="0">
                <a:latin typeface="Arial" panose="020B0604020202020204" pitchFamily="34" charset="0"/>
              </a:rPr>
              <a:t>Matroska</a:t>
            </a:r>
            <a:r>
              <a:rPr lang="en-US" altLang="zh-CN" dirty="0" smtClean="0">
                <a:latin typeface="Arial" panose="020B0604020202020204" pitchFamily="34" charset="0"/>
              </a:rPr>
              <a:t> or AVI) may support multiple types of audio and video data.</a:t>
            </a:r>
            <a:endParaRPr lang="zh-CN" altLang="en-US" dirty="0" smtClean="0">
              <a:latin typeface="Arial" panose="020B0604020202020204" pitchFamily="34" charset="0"/>
            </a:endParaRPr>
          </a:p>
        </p:txBody>
      </p:sp>
      <p:sp>
        <p:nvSpPr>
          <p:cNvPr id="24580"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《多媒体技术及应用》</a:t>
            </a:r>
          </a:p>
        </p:txBody>
      </p:sp>
      <p:sp>
        <p:nvSpPr>
          <p:cNvPr id="24581"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第2章 多媒体音频技术</a:t>
            </a:r>
            <a:endParaRPr lang="en-US" altLang="zh-CN" sz="1200" smtClean="0"/>
          </a:p>
        </p:txBody>
      </p:sp>
      <p:sp>
        <p:nvSpPr>
          <p:cNvPr id="24582"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6AA7D9CE-164C-4D7D-A316-2A00B40BBF2D}" type="slidenum">
              <a:rPr lang="zh-CN" altLang="en-US" sz="1200" smtClean="0"/>
              <a:pPr/>
              <a:t>47</a:t>
            </a:fld>
            <a:endParaRPr lang="en-US" altLang="zh-CN" sz="1200" smtClean="0"/>
          </a:p>
        </p:txBody>
      </p:sp>
    </p:spTree>
    <p:extLst>
      <p:ext uri="{BB962C8B-B14F-4D97-AF65-F5344CB8AC3E}">
        <p14:creationId xmlns:p14="http://schemas.microsoft.com/office/powerpoint/2010/main" xmlns="" val="1094135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1143000" y="685800"/>
            <a:ext cx="4572000" cy="3429000"/>
          </a:xfrm>
        </p:spPr>
      </p:sp>
      <p:sp>
        <p:nvSpPr>
          <p:cNvPr id="2457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eaLnBrk="1" hangingPunct="1">
              <a:buFont typeface="Arial" panose="020B0604020202020204" pitchFamily="34" charset="0"/>
              <a:buChar char="•"/>
            </a:pPr>
            <a:r>
              <a:rPr lang="en-US" altLang="zh-CN" sz="1200" b="0" smtClean="0"/>
              <a:t>2017-10-18</a:t>
            </a:r>
          </a:p>
          <a:p>
            <a:pPr marL="342900" indent="-342900" eaLnBrk="1" hangingPunct="1">
              <a:buFont typeface="Arial" panose="020B0604020202020204" pitchFamily="34" charset="0"/>
              <a:buChar char="•"/>
            </a:pPr>
            <a:r>
              <a:rPr lang="en-US" altLang="zh-CN" sz="1200" b="0" dirty="0" smtClean="0"/>
              <a:t>a multimedia container format (as AVI) may support multiple types of audio and video data.</a:t>
            </a:r>
            <a:endParaRPr lang="en-US" altLang="zh-CN" sz="1200" b="0" dirty="0"/>
          </a:p>
        </p:txBody>
      </p:sp>
      <p:sp>
        <p:nvSpPr>
          <p:cNvPr id="24580"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《多媒体技术及应用》</a:t>
            </a:r>
          </a:p>
        </p:txBody>
      </p:sp>
      <p:sp>
        <p:nvSpPr>
          <p:cNvPr id="24581"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第2章 多媒体音频技术</a:t>
            </a:r>
            <a:endParaRPr lang="en-US" altLang="zh-CN" sz="1200" smtClean="0"/>
          </a:p>
        </p:txBody>
      </p:sp>
      <p:sp>
        <p:nvSpPr>
          <p:cNvPr id="24582"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6AA7D9CE-164C-4D7D-A316-2A00B40BBF2D}" type="slidenum">
              <a:rPr lang="zh-CN" altLang="en-US" sz="1200" smtClean="0"/>
              <a:pPr/>
              <a:t>48</a:t>
            </a:fld>
            <a:endParaRPr lang="en-US" altLang="zh-CN" sz="1200" smtClean="0"/>
          </a:p>
        </p:txBody>
      </p:sp>
    </p:spTree>
    <p:extLst>
      <p:ext uri="{BB962C8B-B14F-4D97-AF65-F5344CB8AC3E}">
        <p14:creationId xmlns:p14="http://schemas.microsoft.com/office/powerpoint/2010/main" xmlns="" val="2893296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sz="1200" b="0" dirty="0" smtClean="0">
                <a:latin typeface="Times New Roman" panose="02020603050405020304" pitchFamily="18" charset="0"/>
                <a:ea typeface="宋体" panose="02010600030101010101" pitchFamily="2" charset="-122"/>
                <a:cs typeface="Times New Roman" panose="02020603050405020304" pitchFamily="18" charset="0"/>
              </a:rPr>
              <a:t>Sound cards for computers compatible with the IBM PC were very uncommon until 1988, which left the single internal PC speaker as the only way early PC software could produce sound and music.[3] The speaker hardware was typically limited to square waves, which fit the common nickname of "beeper". The resulting sound was generally described as "beeps and </a:t>
            </a:r>
            <a:r>
              <a:rPr lang="en-US" altLang="zh-CN" sz="1200" b="0" dirty="0" err="1" smtClean="0">
                <a:latin typeface="Times New Roman" panose="02020603050405020304" pitchFamily="18" charset="0"/>
                <a:ea typeface="宋体" panose="02010600030101010101" pitchFamily="2" charset="-122"/>
                <a:cs typeface="Times New Roman" panose="02020603050405020304" pitchFamily="18" charset="0"/>
              </a:rPr>
              <a:t>boops</a:t>
            </a:r>
            <a:r>
              <a:rPr lang="en-US" altLang="zh-CN" sz="1200" b="0" dirty="0" smtClean="0">
                <a:latin typeface="Times New Roman" panose="02020603050405020304" pitchFamily="18" charset="0"/>
                <a:ea typeface="宋体" panose="02010600030101010101" pitchFamily="2" charset="-122"/>
                <a:cs typeface="Times New Roman" panose="02020603050405020304" pitchFamily="18" charset="0"/>
              </a:rPr>
              <a:t>". Several companies, most notably Access Software, developed techniques for digital sound reproduction over the PC speaker (see </a:t>
            </a:r>
            <a:r>
              <a:rPr lang="en-US" altLang="zh-CN" sz="1200" b="0" dirty="0" err="1" smtClean="0">
                <a:latin typeface="Times New Roman" panose="02020603050405020304" pitchFamily="18" charset="0"/>
                <a:ea typeface="宋体" panose="02010600030101010101" pitchFamily="2" charset="-122"/>
                <a:cs typeface="Times New Roman" panose="02020603050405020304" pitchFamily="18" charset="0"/>
              </a:rPr>
              <a:t>RealSound</a:t>
            </a:r>
            <a:r>
              <a:rPr lang="en-US" altLang="zh-CN" sz="1200" b="0" dirty="0" smtClean="0">
                <a:latin typeface="Times New Roman" panose="02020603050405020304" pitchFamily="18" charset="0"/>
                <a:ea typeface="宋体" panose="02010600030101010101" pitchFamily="2" charset="-122"/>
                <a:cs typeface="Times New Roman" panose="02020603050405020304" pitchFamily="18" charset="0"/>
              </a:rPr>
              <a:t>); the resulting audio, while barely functional, suffered from distorted output and low volume, and usually required all other processing to be stopped while sounds were played.</a:t>
            </a:r>
          </a:p>
          <a:p>
            <a:r>
              <a:rPr lang="en-US" altLang="zh-CN" sz="1200" b="0" dirty="0" smtClean="0">
                <a:latin typeface="Times New Roman" panose="02020603050405020304" pitchFamily="18" charset="0"/>
                <a:ea typeface="宋体" panose="02010600030101010101" pitchFamily="2" charset="-122"/>
                <a:cs typeface="Times New Roman" panose="02020603050405020304" pitchFamily="18" charset="0"/>
              </a:rPr>
              <a:t>Adlib: </a:t>
            </a:r>
            <a:r>
              <a:rPr kumimoji="1" lang="en-US" altLang="zh-CN" sz="1200" b="0" i="0" kern="1200" dirty="0" smtClean="0">
                <a:solidFill>
                  <a:schemeClr val="tx1"/>
                </a:solidFill>
                <a:effectLst/>
                <a:latin typeface="Arial" panose="020B0604020202020204" pitchFamily="34" charset="0"/>
                <a:ea typeface="宋体" panose="02010600030101010101" pitchFamily="2" charset="-122"/>
                <a:cs typeface="+mn-cs"/>
              </a:rPr>
              <a:t> First mass market PC soundcard for computers, 1992 - Ad Lib filed for bankruptcy</a:t>
            </a:r>
          </a:p>
          <a:p>
            <a:r>
              <a:rPr lang="en-US" altLang="zh-CN" dirty="0" smtClean="0"/>
              <a:t>Creative</a:t>
            </a:r>
            <a:r>
              <a:rPr lang="en-US" altLang="zh-CN" baseline="0" dirty="0" smtClean="0"/>
              <a:t> </a:t>
            </a:r>
            <a:r>
              <a:rPr lang="en-US" altLang="zh-CN" dirty="0" smtClean="0"/>
              <a:t>Sound Blaster 1.0 released within the following year assisted by full compatibility with the then market leader Ad Lib, Inc.'s sound card, allowed the firm to achieve competitive control of the PC audio market by 1992.[24] Ad Lib, Inc. went bankrupt in 1992.</a:t>
            </a:r>
          </a:p>
          <a:p>
            <a:r>
              <a:rPr kumimoji="1" lang="en-US" altLang="zh-CN" sz="1200" b="0" i="0" kern="1200" dirty="0" smtClean="0">
                <a:solidFill>
                  <a:schemeClr val="tx1"/>
                </a:solidFill>
                <a:effectLst/>
                <a:latin typeface="Arial" panose="020B0604020202020204" pitchFamily="34" charset="0"/>
                <a:ea typeface="宋体" panose="02010600030101010101" pitchFamily="2" charset="-122"/>
                <a:cs typeface="+mn-cs"/>
              </a:rPr>
              <a:t> With more features at nearly the same price, and compatibility as well, most buyers chose the Sound Blaster. It eventually outsold the </a:t>
            </a:r>
            <a:r>
              <a:rPr kumimoji="1"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AdLib</a:t>
            </a:r>
            <a:r>
              <a:rPr kumimoji="1" lang="en-US" altLang="zh-CN" sz="1200" b="0" i="0" kern="1200" dirty="0" smtClean="0">
                <a:solidFill>
                  <a:schemeClr val="tx1"/>
                </a:solidFill>
                <a:effectLst/>
                <a:latin typeface="Arial" panose="020B0604020202020204" pitchFamily="34" charset="0"/>
                <a:ea typeface="宋体" panose="02010600030101010101" pitchFamily="2" charset="-122"/>
                <a:cs typeface="+mn-cs"/>
              </a:rPr>
              <a:t> and dominated the market.</a:t>
            </a:r>
            <a:endParaRPr lang="zh-CN" altLang="en-US" dirty="0"/>
          </a:p>
        </p:txBody>
      </p:sp>
      <p:sp>
        <p:nvSpPr>
          <p:cNvPr id="4" name="页眉占位符 3"/>
          <p:cNvSpPr>
            <a:spLocks noGrp="1"/>
          </p:cNvSpPr>
          <p:nvPr>
            <p:ph type="hdr" sz="quarter" idx="10"/>
          </p:nvPr>
        </p:nvSpPr>
        <p:spPr/>
        <p:txBody>
          <a:bodyPr/>
          <a:lstStyle/>
          <a:p>
            <a:pPr>
              <a:defRPr/>
            </a:pPr>
            <a:r>
              <a:rPr lang="zh-CN" altLang="en-US" smtClean="0"/>
              <a:t>《多媒体技术及应用》</a:t>
            </a:r>
            <a:endParaRPr lang="zh-CN" altLang="en-US"/>
          </a:p>
        </p:txBody>
      </p:sp>
      <p:sp>
        <p:nvSpPr>
          <p:cNvPr id="5" name="日期占位符 4"/>
          <p:cNvSpPr>
            <a:spLocks noGrp="1"/>
          </p:cNvSpPr>
          <p:nvPr>
            <p:ph type="dt" idx="11"/>
          </p:nvPr>
        </p:nvSpPr>
        <p:spPr/>
        <p:txBody>
          <a:bodyPr/>
          <a:lstStyle/>
          <a:p>
            <a:pPr>
              <a:defRPr/>
            </a:pPr>
            <a:r>
              <a:rPr lang="zh-CN" altLang="en-US" smtClean="0"/>
              <a:t>第2章 多媒体音频技术</a:t>
            </a:r>
            <a:endParaRPr lang="en-US" altLang="zh-CN"/>
          </a:p>
        </p:txBody>
      </p:sp>
      <p:sp>
        <p:nvSpPr>
          <p:cNvPr id="6" name="灯片编号占位符 5"/>
          <p:cNvSpPr>
            <a:spLocks noGrp="1"/>
          </p:cNvSpPr>
          <p:nvPr>
            <p:ph type="sldNum" sz="quarter" idx="12"/>
          </p:nvPr>
        </p:nvSpPr>
        <p:spPr/>
        <p:txBody>
          <a:bodyPr/>
          <a:lstStyle/>
          <a:p>
            <a:pPr>
              <a:defRPr/>
            </a:pPr>
            <a:fld id="{A0851F4C-554D-414E-B1C6-8FA50C53B440}" type="slidenum">
              <a:rPr lang="zh-CN" altLang="en-US" smtClean="0"/>
              <a:pPr>
                <a:defRPr/>
              </a:pPr>
              <a:t>53</a:t>
            </a:fld>
            <a:endParaRPr lang="en-US" altLang="zh-CN"/>
          </a:p>
        </p:txBody>
      </p:sp>
    </p:spTree>
    <p:extLst>
      <p:ext uri="{BB962C8B-B14F-4D97-AF65-F5344CB8AC3E}">
        <p14:creationId xmlns:p14="http://schemas.microsoft.com/office/powerpoint/2010/main" xmlns="" val="466568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sz="1200" b="0" dirty="0" smtClean="0">
                <a:latin typeface="Times New Roman" panose="02020603050405020304" pitchFamily="18" charset="0"/>
                <a:ea typeface="宋体" panose="02010600030101010101" pitchFamily="2" charset="-122"/>
                <a:cs typeface="Times New Roman" panose="02020603050405020304" pitchFamily="18" charset="0"/>
              </a:rPr>
              <a:t>Sound functionality can also be integrated onto the motherboard, using components similar to plug-in cards. The best plug-in cards, which use better and more expensive components, can achieve higher quality than integrated sound. The integrated sound system is often still referred to as a "sound card".</a:t>
            </a:r>
          </a:p>
          <a:p>
            <a:endParaRPr lang="en-US" altLang="zh-CN" sz="1200" b="0" dirty="0" smtClean="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smtClean="0"/>
              <a:t>A codec is a device or computer program for encoding or decoding a digital data stream or signal. Codec is a portmanteau of coder-decoder </a:t>
            </a:r>
            <a:endParaRPr lang="zh-CN" altLang="en-US" dirty="0"/>
          </a:p>
        </p:txBody>
      </p:sp>
      <p:sp>
        <p:nvSpPr>
          <p:cNvPr id="4" name="页眉占位符 3"/>
          <p:cNvSpPr>
            <a:spLocks noGrp="1"/>
          </p:cNvSpPr>
          <p:nvPr>
            <p:ph type="hdr" sz="quarter" idx="10"/>
          </p:nvPr>
        </p:nvSpPr>
        <p:spPr/>
        <p:txBody>
          <a:bodyPr/>
          <a:lstStyle/>
          <a:p>
            <a:pPr>
              <a:defRPr/>
            </a:pPr>
            <a:r>
              <a:rPr lang="zh-CN" altLang="en-US" smtClean="0"/>
              <a:t>《多媒体技术及应用》</a:t>
            </a:r>
            <a:endParaRPr lang="zh-CN" altLang="en-US"/>
          </a:p>
        </p:txBody>
      </p:sp>
      <p:sp>
        <p:nvSpPr>
          <p:cNvPr id="5" name="日期占位符 4"/>
          <p:cNvSpPr>
            <a:spLocks noGrp="1"/>
          </p:cNvSpPr>
          <p:nvPr>
            <p:ph type="dt" idx="11"/>
          </p:nvPr>
        </p:nvSpPr>
        <p:spPr/>
        <p:txBody>
          <a:bodyPr/>
          <a:lstStyle/>
          <a:p>
            <a:pPr>
              <a:defRPr/>
            </a:pPr>
            <a:r>
              <a:rPr lang="zh-CN" altLang="en-US" smtClean="0"/>
              <a:t>第2章 多媒体音频技术</a:t>
            </a:r>
            <a:endParaRPr lang="en-US" altLang="zh-CN"/>
          </a:p>
        </p:txBody>
      </p:sp>
      <p:sp>
        <p:nvSpPr>
          <p:cNvPr id="6" name="灯片编号占位符 5"/>
          <p:cNvSpPr>
            <a:spLocks noGrp="1"/>
          </p:cNvSpPr>
          <p:nvPr>
            <p:ph type="sldNum" sz="quarter" idx="12"/>
          </p:nvPr>
        </p:nvSpPr>
        <p:spPr/>
        <p:txBody>
          <a:bodyPr/>
          <a:lstStyle/>
          <a:p>
            <a:pPr>
              <a:defRPr/>
            </a:pPr>
            <a:fld id="{A0851F4C-554D-414E-B1C6-8FA50C53B440}" type="slidenum">
              <a:rPr lang="zh-CN" altLang="en-US" smtClean="0"/>
              <a:pPr>
                <a:defRPr/>
              </a:pPr>
              <a:t>54</a:t>
            </a:fld>
            <a:endParaRPr lang="en-US" altLang="zh-CN"/>
          </a:p>
        </p:txBody>
      </p:sp>
    </p:spTree>
    <p:extLst>
      <p:ext uri="{BB962C8B-B14F-4D97-AF65-F5344CB8AC3E}">
        <p14:creationId xmlns:p14="http://schemas.microsoft.com/office/powerpoint/2010/main" xmlns="" val="4163971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xfrm>
            <a:off x="1143000" y="685800"/>
            <a:ext cx="4572000" cy="3429000"/>
          </a:xfrm>
        </p:spPr>
      </p:sp>
      <p:sp>
        <p:nvSpPr>
          <p:cNvPr id="32771"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kumimoji="1" lang="en-US" altLang="zh-CN" sz="1200" b="0" i="0" kern="1200" dirty="0" smtClean="0">
                <a:solidFill>
                  <a:schemeClr val="tx1"/>
                </a:solidFill>
                <a:effectLst/>
                <a:latin typeface="Arial" panose="020B0604020202020204" pitchFamily="34" charset="0"/>
                <a:ea typeface="宋体" panose="02010600030101010101" pitchFamily="2" charset="-122"/>
                <a:cs typeface="+mn-cs"/>
              </a:rPr>
              <a:t>Practically all normal PC soundcards have a built-in </a:t>
            </a:r>
            <a:r>
              <a:rPr kumimoji="1"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computercontrollable</a:t>
            </a:r>
            <a:r>
              <a:rPr kumimoji="1" lang="en-US" altLang="zh-CN" sz="1200" b="0" i="0" kern="1200" dirty="0" smtClean="0">
                <a:solidFill>
                  <a:schemeClr val="tx1"/>
                </a:solidFill>
                <a:effectLst/>
                <a:latin typeface="Arial" panose="020B0604020202020204" pitchFamily="34" charset="0"/>
                <a:ea typeface="宋体" panose="02010600030101010101" pitchFamily="2" charset="-122"/>
                <a:cs typeface="+mn-cs"/>
              </a:rPr>
              <a:t> mixer functionality which is used to adjust </a:t>
            </a:r>
            <a:r>
              <a:rPr kumimoji="1"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howloudly</a:t>
            </a:r>
            <a:r>
              <a:rPr kumimoji="1" lang="en-US" altLang="zh-CN" sz="1200" b="0" i="0" kern="1200" dirty="0" smtClean="0">
                <a:solidFill>
                  <a:schemeClr val="tx1"/>
                </a:solidFill>
                <a:effectLst/>
                <a:latin typeface="Arial" panose="020B0604020202020204" pitchFamily="34" charset="0"/>
                <a:ea typeface="宋体" panose="02010600030101010101" pitchFamily="2" charset="-122"/>
                <a:cs typeface="+mn-cs"/>
              </a:rPr>
              <a:t> different sound sources sound out and also controls </a:t>
            </a:r>
            <a:r>
              <a:rPr kumimoji="1"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whatis</a:t>
            </a:r>
            <a:r>
              <a:rPr kumimoji="1" lang="en-US" altLang="zh-CN" sz="1200" b="0" i="0" kern="1200" dirty="0" smtClean="0">
                <a:solidFill>
                  <a:schemeClr val="tx1"/>
                </a:solidFill>
                <a:effectLst/>
                <a:latin typeface="Arial" panose="020B0604020202020204" pitchFamily="34" charset="0"/>
                <a:ea typeface="宋体" panose="02010600030101010101" pitchFamily="2" charset="-122"/>
                <a:cs typeface="+mn-cs"/>
              </a:rPr>
              <a:t> being recorded by the soundcard. </a:t>
            </a:r>
            <a:endParaRPr lang="en-US" altLang="zh-CN" dirty="0" smtClean="0">
              <a:latin typeface="Arial" panose="020B0604020202020204" pitchFamily="34" charset="0"/>
            </a:endParaRPr>
          </a:p>
          <a:p>
            <a:r>
              <a:rPr lang="en-US" altLang="zh-CN" dirty="0" smtClean="0">
                <a:latin typeface="Arial" panose="020B0604020202020204" pitchFamily="34" charset="0"/>
              </a:rPr>
              <a:t>Mixer receives inputs from both external connectors and the sound card's digital-to-analog converters. It selects or mutes, amplifies (with variable gain) these signals, adds them together, and finally routes the result to both external output connectors and the sound card's analog-to-digital converters. Synthesizers may either imitate other instruments or generate new timbres.</a:t>
            </a:r>
          </a:p>
          <a:p>
            <a:r>
              <a:rPr lang="en-US" altLang="zh-CN" dirty="0" smtClean="0">
                <a:latin typeface="Arial" panose="020B0604020202020204" pitchFamily="34" charset="0"/>
              </a:rPr>
              <a:t>To use a sound card, the operating system (OS) typically requires a specific device driver, a low-level program that handles the data connections between the physical hardware and the operating system. Some operating systems include the drivers for many cards; for cards not so supported, drivers are supplied with the card, or available for download.</a:t>
            </a:r>
            <a:endParaRPr lang="zh-CN" altLang="en-US" dirty="0" smtClean="0">
              <a:latin typeface="Arial" panose="020B0604020202020204" pitchFamily="34" charset="0"/>
            </a:endParaRPr>
          </a:p>
        </p:txBody>
      </p:sp>
      <p:sp>
        <p:nvSpPr>
          <p:cNvPr id="32772"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《多媒体技术及应用》</a:t>
            </a:r>
          </a:p>
        </p:txBody>
      </p:sp>
      <p:sp>
        <p:nvSpPr>
          <p:cNvPr id="32773"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第2章 多媒体音频技术</a:t>
            </a:r>
            <a:endParaRPr lang="en-US" altLang="zh-CN" sz="1200" smtClean="0"/>
          </a:p>
        </p:txBody>
      </p:sp>
      <p:sp>
        <p:nvSpPr>
          <p:cNvPr id="32774"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EACE7E6F-C639-42FA-A7DC-03EA2C8EE217}" type="slidenum">
              <a:rPr lang="zh-CN" altLang="en-US" sz="1200" smtClean="0"/>
              <a:pPr/>
              <a:t>55</a:t>
            </a:fld>
            <a:endParaRPr lang="en-US" altLang="zh-CN" sz="1200" smtClean="0"/>
          </a:p>
        </p:txBody>
      </p:sp>
    </p:spTree>
    <p:extLst>
      <p:ext uri="{BB962C8B-B14F-4D97-AF65-F5344CB8AC3E}">
        <p14:creationId xmlns:p14="http://schemas.microsoft.com/office/powerpoint/2010/main" xmlns="" val="2421947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xfrm>
            <a:off x="1143000" y="685800"/>
            <a:ext cx="4572000" cy="3429000"/>
          </a:xfrm>
        </p:spPr>
      </p:sp>
      <p:sp>
        <p:nvSpPr>
          <p:cNvPr id="32771"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buFont typeface="Arial" panose="020B0604020202020204" pitchFamily="34" charset="0"/>
              <a:buChar char="•"/>
            </a:pPr>
            <a:r>
              <a:rPr lang="en-US" altLang="zh-CN" dirty="0" smtClean="0">
                <a:latin typeface="Arial" panose="020B0604020202020204" pitchFamily="34" charset="0"/>
              </a:rPr>
              <a:t>In other words, it contains both an analog-to-digital converter (ADC) and digital-to-analog converter (DAC)</a:t>
            </a:r>
            <a:endParaRPr lang="zh-CN" altLang="en-US" dirty="0"/>
          </a:p>
        </p:txBody>
      </p:sp>
      <p:sp>
        <p:nvSpPr>
          <p:cNvPr id="32772"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《多媒体技术及应用》</a:t>
            </a:r>
          </a:p>
        </p:txBody>
      </p:sp>
      <p:sp>
        <p:nvSpPr>
          <p:cNvPr id="32773"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第2章 多媒体音频技术</a:t>
            </a:r>
            <a:endParaRPr lang="en-US" altLang="zh-CN" sz="1200" smtClean="0"/>
          </a:p>
        </p:txBody>
      </p:sp>
      <p:sp>
        <p:nvSpPr>
          <p:cNvPr id="32774"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EACE7E6F-C639-42FA-A7DC-03EA2C8EE217}" type="slidenum">
              <a:rPr lang="zh-CN" altLang="en-US" sz="1200" smtClean="0"/>
              <a:pPr/>
              <a:t>56</a:t>
            </a:fld>
            <a:endParaRPr lang="en-US" altLang="zh-CN" sz="1200" smtClean="0"/>
          </a:p>
        </p:txBody>
      </p:sp>
    </p:spTree>
    <p:extLst>
      <p:ext uri="{BB962C8B-B14F-4D97-AF65-F5344CB8AC3E}">
        <p14:creationId xmlns:p14="http://schemas.microsoft.com/office/powerpoint/2010/main" xmlns="" val="1724292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xfrm>
            <a:off x="1143000" y="685800"/>
            <a:ext cx="4572000" cy="3429000"/>
          </a:xfrm>
        </p:spPr>
      </p:sp>
      <p:sp>
        <p:nvSpPr>
          <p:cNvPr id="32771"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dirty="0" smtClean="0">
                <a:latin typeface="Arial" panose="020B0604020202020204" pitchFamily="34" charset="0"/>
              </a:rPr>
              <a:t>To use a sound card, the operating system (OS) typically requires a specific device driver, a low-level program that handles the data connections between the physical hardware and the operating system. Some operating systems include the drivers for many cards; for cards not so supported, drivers are supplied with the card, or available for download.</a:t>
            </a:r>
          </a:p>
          <a:p>
            <a:r>
              <a:rPr lang="en-US" altLang="zh-CN" dirty="0" smtClean="0">
                <a:latin typeface="Arial" panose="020B0604020202020204" pitchFamily="34" charset="0"/>
              </a:rPr>
              <a:t> A driver provides a software interface to hardware devices, enabling operating systems and other computer programs to access hardware functions without needing to know precise details of the hardware being used.</a:t>
            </a:r>
          </a:p>
          <a:p>
            <a:r>
              <a:rPr lang="en-US" altLang="zh-CN" dirty="0" smtClean="0">
                <a:latin typeface="Arial" panose="020B0604020202020204" pitchFamily="34" charset="0"/>
              </a:rPr>
              <a:t>The main purpose of Device drivers is to provide abstraction by acting as translator between a hardware device and the applications or operating systems that use it.[1] Programmers can write the higher-level application code independently of whatever specific hardware the end-user is using.</a:t>
            </a:r>
            <a:endParaRPr lang="zh-CN" altLang="en-US" dirty="0" smtClean="0">
              <a:latin typeface="Arial" panose="020B0604020202020204" pitchFamily="34" charset="0"/>
            </a:endParaRPr>
          </a:p>
        </p:txBody>
      </p:sp>
      <p:sp>
        <p:nvSpPr>
          <p:cNvPr id="32772"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《多媒体技术及应用》</a:t>
            </a:r>
          </a:p>
        </p:txBody>
      </p:sp>
      <p:sp>
        <p:nvSpPr>
          <p:cNvPr id="32773"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第2章 多媒体音频技术</a:t>
            </a:r>
            <a:endParaRPr lang="en-US" altLang="zh-CN" sz="1200" smtClean="0"/>
          </a:p>
        </p:txBody>
      </p:sp>
      <p:sp>
        <p:nvSpPr>
          <p:cNvPr id="32774"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EACE7E6F-C639-42FA-A7DC-03EA2C8EE217}" type="slidenum">
              <a:rPr lang="zh-CN" altLang="en-US" sz="1200" smtClean="0"/>
              <a:pPr/>
              <a:t>57</a:t>
            </a:fld>
            <a:endParaRPr lang="en-US" altLang="zh-CN" sz="1200" smtClean="0"/>
          </a:p>
        </p:txBody>
      </p:sp>
    </p:spTree>
    <p:extLst>
      <p:ext uri="{BB962C8B-B14F-4D97-AF65-F5344CB8AC3E}">
        <p14:creationId xmlns:p14="http://schemas.microsoft.com/office/powerpoint/2010/main" xmlns="" val="3636921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sz="1200" b="0" dirty="0" smtClean="0">
                <a:latin typeface="Times New Roman" panose="02020603050405020304" pitchFamily="18" charset="0"/>
                <a:ea typeface="宋体" panose="02010600030101010101" pitchFamily="2" charset="-122"/>
                <a:cs typeface="Times New Roman" panose="02020603050405020304" pitchFamily="18" charset="0"/>
              </a:rPr>
              <a:t>Synthesis:</a:t>
            </a:r>
            <a:r>
              <a:rPr lang="zh-CN" altLang="en-US" dirty="0" smtClean="0">
                <a:effectLst/>
              </a:rPr>
              <a:t>合成</a:t>
            </a:r>
            <a:endParaRPr lang="en-US" altLang="zh-CN" dirty="0" smtClean="0">
              <a:effectLst/>
            </a:endParaRPr>
          </a:p>
          <a:p>
            <a:r>
              <a:rPr kumimoji="1" lang="en-US" altLang="zh-CN" sz="1200" b="0" i="0" kern="1200" dirty="0" smtClean="0">
                <a:solidFill>
                  <a:schemeClr val="tx1"/>
                </a:solidFill>
                <a:effectLst/>
                <a:latin typeface="Arial" panose="020B0604020202020204" pitchFamily="34" charset="0"/>
                <a:ea typeface="宋体" panose="02010600030101010101" pitchFamily="2" charset="-122"/>
                <a:cs typeface="+mn-cs"/>
              </a:rPr>
              <a:t>The main function of a sound card is to play audio, usually music, with varying formats (monophonic, stereophonic, various multiple speaker setups) and degrees of control. The source may be a CD or DVD, a file, streamed audio, or any external source connected to a sound card input.</a:t>
            </a:r>
          </a:p>
          <a:p>
            <a:r>
              <a:rPr kumimoji="1" lang="en-US" altLang="zh-CN" sz="1200" b="0" i="0" kern="1200" dirty="0" smtClean="0">
                <a:solidFill>
                  <a:schemeClr val="tx1"/>
                </a:solidFill>
                <a:effectLst/>
                <a:latin typeface="Arial" panose="020B0604020202020204" pitchFamily="34" charset="0"/>
                <a:ea typeface="宋体" panose="02010600030101010101" pitchFamily="2" charset="-122"/>
                <a:cs typeface="+mn-cs"/>
              </a:rPr>
              <a:t>Audio may be recorded. Sometimes sound card hardware and drivers do not support recording a source that is being played.</a:t>
            </a:r>
          </a:p>
          <a:p>
            <a:r>
              <a:rPr lang="en-US" altLang="zh-CN" dirty="0" smtClean="0"/>
              <a:t/>
            </a:r>
            <a:br>
              <a:rPr lang="en-US" altLang="zh-CN" dirty="0" smtClean="0"/>
            </a:br>
            <a:endParaRPr lang="zh-CN" altLang="en-US" dirty="0"/>
          </a:p>
        </p:txBody>
      </p:sp>
      <p:sp>
        <p:nvSpPr>
          <p:cNvPr id="4" name="页眉占位符 3"/>
          <p:cNvSpPr>
            <a:spLocks noGrp="1"/>
          </p:cNvSpPr>
          <p:nvPr>
            <p:ph type="hdr" sz="quarter" idx="10"/>
          </p:nvPr>
        </p:nvSpPr>
        <p:spPr/>
        <p:txBody>
          <a:bodyPr/>
          <a:lstStyle/>
          <a:p>
            <a:pPr>
              <a:defRPr/>
            </a:pPr>
            <a:r>
              <a:rPr lang="zh-CN" altLang="en-US" smtClean="0"/>
              <a:t>《多媒体技术及应用》</a:t>
            </a:r>
            <a:endParaRPr lang="zh-CN" altLang="en-US"/>
          </a:p>
        </p:txBody>
      </p:sp>
      <p:sp>
        <p:nvSpPr>
          <p:cNvPr id="5" name="日期占位符 4"/>
          <p:cNvSpPr>
            <a:spLocks noGrp="1"/>
          </p:cNvSpPr>
          <p:nvPr>
            <p:ph type="dt" idx="11"/>
          </p:nvPr>
        </p:nvSpPr>
        <p:spPr/>
        <p:txBody>
          <a:bodyPr/>
          <a:lstStyle/>
          <a:p>
            <a:pPr>
              <a:defRPr/>
            </a:pPr>
            <a:r>
              <a:rPr lang="zh-CN" altLang="en-US" smtClean="0"/>
              <a:t>第2章 多媒体音频技术</a:t>
            </a:r>
            <a:endParaRPr lang="en-US" altLang="zh-CN"/>
          </a:p>
        </p:txBody>
      </p:sp>
      <p:sp>
        <p:nvSpPr>
          <p:cNvPr id="6" name="灯片编号占位符 5"/>
          <p:cNvSpPr>
            <a:spLocks noGrp="1"/>
          </p:cNvSpPr>
          <p:nvPr>
            <p:ph type="sldNum" sz="quarter" idx="12"/>
          </p:nvPr>
        </p:nvSpPr>
        <p:spPr/>
        <p:txBody>
          <a:bodyPr/>
          <a:lstStyle/>
          <a:p>
            <a:pPr>
              <a:defRPr/>
            </a:pPr>
            <a:fld id="{A0851F4C-554D-414E-B1C6-8FA50C53B440}" type="slidenum">
              <a:rPr lang="zh-CN" altLang="en-US" smtClean="0"/>
              <a:pPr>
                <a:defRPr/>
              </a:pPr>
              <a:t>58</a:t>
            </a:fld>
            <a:endParaRPr lang="en-US" altLang="zh-CN"/>
          </a:p>
        </p:txBody>
      </p:sp>
    </p:spTree>
    <p:extLst>
      <p:ext uri="{BB962C8B-B14F-4D97-AF65-F5344CB8AC3E}">
        <p14:creationId xmlns:p14="http://schemas.microsoft.com/office/powerpoint/2010/main" xmlns="" val="2559783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zh-CN" altLang="en-US" smtClean="0"/>
              <a:t>《多媒体技术及应用》</a:t>
            </a:r>
            <a:endParaRPr lang="zh-CN" altLang="en-US"/>
          </a:p>
        </p:txBody>
      </p:sp>
      <p:sp>
        <p:nvSpPr>
          <p:cNvPr id="5" name="日期占位符 4"/>
          <p:cNvSpPr>
            <a:spLocks noGrp="1"/>
          </p:cNvSpPr>
          <p:nvPr>
            <p:ph type="dt" idx="11"/>
          </p:nvPr>
        </p:nvSpPr>
        <p:spPr/>
        <p:txBody>
          <a:bodyPr/>
          <a:lstStyle/>
          <a:p>
            <a:pPr>
              <a:defRPr/>
            </a:pPr>
            <a:r>
              <a:rPr lang="zh-CN" altLang="en-US" smtClean="0"/>
              <a:t>第2章 多媒体音频技术</a:t>
            </a:r>
            <a:endParaRPr lang="en-US" altLang="zh-CN"/>
          </a:p>
        </p:txBody>
      </p:sp>
      <p:sp>
        <p:nvSpPr>
          <p:cNvPr id="6" name="灯片编号占位符 5"/>
          <p:cNvSpPr>
            <a:spLocks noGrp="1"/>
          </p:cNvSpPr>
          <p:nvPr>
            <p:ph type="sldNum" sz="quarter" idx="12"/>
          </p:nvPr>
        </p:nvSpPr>
        <p:spPr/>
        <p:txBody>
          <a:bodyPr/>
          <a:lstStyle/>
          <a:p>
            <a:pPr>
              <a:defRPr/>
            </a:pPr>
            <a:fld id="{A0851F4C-554D-414E-B1C6-8FA50C53B440}" type="slidenum">
              <a:rPr lang="zh-CN" altLang="en-US" smtClean="0"/>
              <a:pPr>
                <a:defRPr/>
              </a:pPr>
              <a:t>59</a:t>
            </a:fld>
            <a:endParaRPr lang="en-US" altLang="zh-CN"/>
          </a:p>
        </p:txBody>
      </p:sp>
    </p:spTree>
    <p:extLst>
      <p:ext uri="{BB962C8B-B14F-4D97-AF65-F5344CB8AC3E}">
        <p14:creationId xmlns:p14="http://schemas.microsoft.com/office/powerpoint/2010/main" xmlns="" val="6168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zh-CN" altLang="en-US" smtClean="0"/>
              <a:t>《多媒体技术及应用》</a:t>
            </a:r>
            <a:endParaRPr lang="zh-CN" altLang="en-US"/>
          </a:p>
        </p:txBody>
      </p:sp>
      <p:sp>
        <p:nvSpPr>
          <p:cNvPr id="5" name="日期占位符 4"/>
          <p:cNvSpPr>
            <a:spLocks noGrp="1"/>
          </p:cNvSpPr>
          <p:nvPr>
            <p:ph type="dt" idx="11"/>
          </p:nvPr>
        </p:nvSpPr>
        <p:spPr/>
        <p:txBody>
          <a:bodyPr/>
          <a:lstStyle/>
          <a:p>
            <a:pPr>
              <a:defRPr/>
            </a:pPr>
            <a:r>
              <a:rPr lang="zh-CN" altLang="en-US" smtClean="0"/>
              <a:t>第2章 多媒体音频技术</a:t>
            </a:r>
            <a:endParaRPr lang="en-US" altLang="zh-CN"/>
          </a:p>
        </p:txBody>
      </p:sp>
      <p:sp>
        <p:nvSpPr>
          <p:cNvPr id="6" name="灯片编号占位符 5"/>
          <p:cNvSpPr>
            <a:spLocks noGrp="1"/>
          </p:cNvSpPr>
          <p:nvPr>
            <p:ph type="sldNum" sz="quarter" idx="12"/>
          </p:nvPr>
        </p:nvSpPr>
        <p:spPr/>
        <p:txBody>
          <a:bodyPr/>
          <a:lstStyle/>
          <a:p>
            <a:pPr>
              <a:defRPr/>
            </a:pPr>
            <a:fld id="{A0851F4C-554D-414E-B1C6-8FA50C53B440}" type="slidenum">
              <a:rPr lang="zh-CN" altLang="en-US" smtClean="0"/>
              <a:pPr>
                <a:defRPr/>
              </a:pPr>
              <a:t>60</a:t>
            </a:fld>
            <a:endParaRPr lang="en-US" altLang="zh-CN"/>
          </a:p>
        </p:txBody>
      </p:sp>
    </p:spTree>
    <p:extLst>
      <p:ext uri="{BB962C8B-B14F-4D97-AF65-F5344CB8AC3E}">
        <p14:creationId xmlns:p14="http://schemas.microsoft.com/office/powerpoint/2010/main" xmlns="" val="1567140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xfrm>
            <a:off x="931494" y="686134"/>
            <a:ext cx="4995013" cy="3429186"/>
          </a:xfrm>
        </p:spPr>
      </p:sp>
      <p:sp>
        <p:nvSpPr>
          <p:cNvPr id="10243"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chemeClr val="folHlink"/>
              </a:buClr>
              <a:buSzPct val="60000"/>
              <a:buFont typeface="Wingdings" panose="05000000000000000000" pitchFamily="2" charset="2"/>
              <a:buNone/>
            </a:pPr>
            <a:r>
              <a:rPr lang="en-US" altLang="zh-CN" smtClean="0">
                <a:latin typeface="Arial" panose="020B0604020202020204" pitchFamily="34" charset="0"/>
              </a:rPr>
              <a:t>If their peaks and troughs are perfectly in phase, they reinforce each other, resulting in a waveform that has higher amplitude than either individual waveform.</a:t>
            </a:r>
          </a:p>
          <a:p>
            <a:pPr>
              <a:spcBef>
                <a:spcPct val="20000"/>
              </a:spcBef>
              <a:buClr>
                <a:schemeClr val="folHlink"/>
              </a:buClr>
              <a:buSzPct val="60000"/>
            </a:pPr>
            <a:r>
              <a:rPr lang="en-US" altLang="zh-CN" smtClean="0">
                <a:latin typeface="Arial" panose="020B0604020202020204" pitchFamily="34" charset="0"/>
              </a:rPr>
              <a:t>If the peaks and troughs of two waveforms are perfectly out of phase, they cancel each other out, resulting in no waveform at all.</a:t>
            </a:r>
          </a:p>
          <a:p>
            <a:pPr>
              <a:spcBef>
                <a:spcPct val="20000"/>
              </a:spcBef>
              <a:buClr>
                <a:schemeClr val="folHlink"/>
              </a:buClr>
              <a:buSzPct val="60000"/>
            </a:pPr>
            <a:r>
              <a:rPr lang="en-US" altLang="zh-CN" smtClean="0">
                <a:latin typeface="Arial" panose="020B0604020202020204" pitchFamily="34" charset="0"/>
              </a:rPr>
              <a:t>In most cases, however, waves are out of phase in varying amounts, resulting in a combined waveform that is more complex than individual waveforms. </a:t>
            </a:r>
            <a:endParaRPr lang="zh-CN" altLang="en-US" smtClean="0">
              <a:latin typeface="Arial" panose="020B0604020202020204" pitchFamily="34" charset="0"/>
            </a:endParaRPr>
          </a:p>
          <a:p>
            <a:pPr>
              <a:spcBef>
                <a:spcPct val="20000"/>
              </a:spcBef>
              <a:buClr>
                <a:schemeClr val="folHlink"/>
              </a:buClr>
              <a:buSzPct val="60000"/>
            </a:pPr>
            <a:endParaRPr lang="zh-CN" altLang="en-US" smtClean="0">
              <a:latin typeface="Arial" panose="020B0604020202020204" pitchFamily="34" charset="0"/>
            </a:endParaRPr>
          </a:p>
        </p:txBody>
      </p:sp>
      <p:sp>
        <p:nvSpPr>
          <p:cNvPr id="10244"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《多媒体技术及应用》</a:t>
            </a:r>
          </a:p>
        </p:txBody>
      </p:sp>
      <p:sp>
        <p:nvSpPr>
          <p:cNvPr id="10245"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第2章 多媒体音频技术</a:t>
            </a:r>
            <a:endParaRPr lang="en-US" altLang="zh-CN" sz="1200" smtClean="0"/>
          </a:p>
        </p:txBody>
      </p:sp>
      <p:sp>
        <p:nvSpPr>
          <p:cNvPr id="10246"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3860512A-6A21-481F-AC0E-4C63B4B48819}" type="slidenum">
              <a:rPr lang="zh-CN" altLang="en-US" sz="1200" smtClean="0"/>
              <a:pPr/>
              <a:t>4</a:t>
            </a:fld>
            <a:endParaRPr lang="en-US" altLang="zh-CN" sz="1200" smtClean="0"/>
          </a:p>
        </p:txBody>
      </p:sp>
    </p:spTree>
    <p:extLst>
      <p:ext uri="{BB962C8B-B14F-4D97-AF65-F5344CB8AC3E}">
        <p14:creationId xmlns:p14="http://schemas.microsoft.com/office/powerpoint/2010/main" xmlns="" val="3772097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zh-CN" altLang="en-US" smtClean="0"/>
              <a:t>《多媒体技术及应用》</a:t>
            </a:r>
            <a:endParaRPr lang="zh-CN" altLang="en-US"/>
          </a:p>
        </p:txBody>
      </p:sp>
      <p:sp>
        <p:nvSpPr>
          <p:cNvPr id="5" name="日期占位符 4"/>
          <p:cNvSpPr>
            <a:spLocks noGrp="1"/>
          </p:cNvSpPr>
          <p:nvPr>
            <p:ph type="dt" idx="11"/>
          </p:nvPr>
        </p:nvSpPr>
        <p:spPr/>
        <p:txBody>
          <a:bodyPr/>
          <a:lstStyle/>
          <a:p>
            <a:pPr>
              <a:defRPr/>
            </a:pPr>
            <a:r>
              <a:rPr lang="zh-CN" altLang="en-US" smtClean="0"/>
              <a:t>第2章 多媒体音频技术</a:t>
            </a:r>
            <a:endParaRPr lang="en-US" altLang="zh-CN"/>
          </a:p>
        </p:txBody>
      </p:sp>
      <p:sp>
        <p:nvSpPr>
          <p:cNvPr id="6" name="灯片编号占位符 5"/>
          <p:cNvSpPr>
            <a:spLocks noGrp="1"/>
          </p:cNvSpPr>
          <p:nvPr>
            <p:ph type="sldNum" sz="quarter" idx="12"/>
          </p:nvPr>
        </p:nvSpPr>
        <p:spPr/>
        <p:txBody>
          <a:bodyPr/>
          <a:lstStyle/>
          <a:p>
            <a:pPr>
              <a:defRPr/>
            </a:pPr>
            <a:fld id="{A0851F4C-554D-414E-B1C6-8FA50C53B440}" type="slidenum">
              <a:rPr lang="zh-CN" altLang="en-US" smtClean="0"/>
              <a:pPr>
                <a:defRPr/>
              </a:pPr>
              <a:t>61</a:t>
            </a:fld>
            <a:endParaRPr lang="en-US" altLang="zh-CN"/>
          </a:p>
        </p:txBody>
      </p:sp>
    </p:spTree>
    <p:extLst>
      <p:ext uri="{BB962C8B-B14F-4D97-AF65-F5344CB8AC3E}">
        <p14:creationId xmlns:p14="http://schemas.microsoft.com/office/powerpoint/2010/main" xmlns="" val="1879478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xfrm>
            <a:off x="1143000" y="685800"/>
            <a:ext cx="4572000" cy="3429000"/>
          </a:xfrm>
        </p:spPr>
      </p:sp>
      <p:sp>
        <p:nvSpPr>
          <p:cNvPr id="3481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kumimoji="1" lang="en-US" altLang="zh-CN" sz="1200" b="0" i="0" kern="1200" dirty="0" smtClean="0">
                <a:solidFill>
                  <a:schemeClr val="tx1"/>
                </a:solidFill>
                <a:effectLst/>
                <a:latin typeface="Arial" panose="020B0604020202020204" pitchFamily="34" charset="0"/>
                <a:ea typeface="宋体" panose="02010600030101010101" pitchFamily="2" charset="-122"/>
                <a:cs typeface="+mn-cs"/>
              </a:rPr>
              <a:t>For all measurement purposes a sound card must be chosen with good audio properties. It must itself contribute as little distortion and noise as possible, and attention must be paid to bandwidth and sampling.</a:t>
            </a:r>
          </a:p>
          <a:p>
            <a:r>
              <a:rPr kumimoji="1" lang="zh-CN" altLang="en-US" sz="1200" b="0" i="0" kern="1200" dirty="0" smtClean="0">
                <a:solidFill>
                  <a:schemeClr val="tx1"/>
                </a:solidFill>
                <a:effectLst/>
                <a:latin typeface="Arial" panose="020B0604020202020204" pitchFamily="34" charset="0"/>
                <a:ea typeface="宋体" panose="02010600030101010101" pitchFamily="2" charset="-122"/>
                <a:cs typeface="+mn-cs"/>
              </a:rPr>
              <a:t>信噪比是音箱回放的正常声音信号与无信号时噪声信号</a:t>
            </a:r>
            <a:r>
              <a:rPr kumimoji="1" lang="en-US" altLang="zh-CN" sz="1200" b="0" i="0" kern="1200" dirty="0" smtClean="0">
                <a:solidFill>
                  <a:schemeClr val="tx1"/>
                </a:solidFill>
                <a:effectLst/>
                <a:latin typeface="Arial" panose="020B0604020202020204" pitchFamily="34" charset="0"/>
                <a:ea typeface="宋体" panose="02010600030101010101" pitchFamily="2" charset="-122"/>
                <a:cs typeface="+mn-cs"/>
              </a:rPr>
              <a:t>(</a:t>
            </a:r>
            <a:r>
              <a:rPr kumimoji="1" lang="zh-CN" altLang="en-US" sz="1200" b="0" i="0" kern="1200" dirty="0" smtClean="0">
                <a:solidFill>
                  <a:schemeClr val="tx1"/>
                </a:solidFill>
                <a:effectLst/>
                <a:latin typeface="Arial" panose="020B0604020202020204" pitchFamily="34" charset="0"/>
                <a:ea typeface="宋体" panose="02010600030101010101" pitchFamily="2" charset="-122"/>
                <a:cs typeface="+mn-cs"/>
              </a:rPr>
              <a:t>功率</a:t>
            </a:r>
            <a:r>
              <a:rPr kumimoji="1" lang="en-US" altLang="zh-CN" sz="1200" b="0" i="0" kern="1200" dirty="0" smtClean="0">
                <a:solidFill>
                  <a:schemeClr val="tx1"/>
                </a:solidFill>
                <a:effectLst/>
                <a:latin typeface="Arial" panose="020B0604020202020204" pitchFamily="34" charset="0"/>
                <a:ea typeface="宋体" panose="02010600030101010101" pitchFamily="2" charset="-122"/>
                <a:cs typeface="+mn-cs"/>
              </a:rPr>
              <a:t>)</a:t>
            </a:r>
            <a:r>
              <a:rPr kumimoji="1" lang="zh-CN" altLang="en-US" sz="1200" b="0" i="0" kern="1200" dirty="0" smtClean="0">
                <a:solidFill>
                  <a:schemeClr val="tx1"/>
                </a:solidFill>
                <a:effectLst/>
                <a:latin typeface="Arial" panose="020B0604020202020204" pitchFamily="34" charset="0"/>
                <a:ea typeface="宋体" panose="02010600030101010101" pitchFamily="2" charset="-122"/>
                <a:cs typeface="+mn-cs"/>
              </a:rPr>
              <a:t>的比值。用</a:t>
            </a:r>
            <a:r>
              <a:rPr kumimoji="1" lang="en-US" altLang="zh-CN" sz="1200" b="0" i="0" kern="1200" dirty="0" smtClean="0">
                <a:solidFill>
                  <a:schemeClr val="tx1"/>
                </a:solidFill>
                <a:effectLst/>
                <a:latin typeface="Arial" panose="020B0604020202020204" pitchFamily="34" charset="0"/>
                <a:ea typeface="宋体" panose="02010600030101010101" pitchFamily="2" charset="-122"/>
                <a:cs typeface="+mn-cs"/>
              </a:rPr>
              <a:t>dB</a:t>
            </a:r>
            <a:r>
              <a:rPr kumimoji="1" lang="zh-CN" altLang="en-US" sz="1200" b="0" i="0" kern="1200" dirty="0" smtClean="0">
                <a:solidFill>
                  <a:schemeClr val="tx1"/>
                </a:solidFill>
                <a:effectLst/>
                <a:latin typeface="Arial" panose="020B0604020202020204" pitchFamily="34" charset="0"/>
                <a:ea typeface="宋体" panose="02010600030101010101" pitchFamily="2" charset="-122"/>
                <a:cs typeface="+mn-cs"/>
              </a:rPr>
              <a:t>表示。例如，某音箱的信噪比为</a:t>
            </a:r>
            <a:r>
              <a:rPr kumimoji="1" lang="en-US" altLang="zh-CN" sz="1200" b="0" i="0" kern="1200" dirty="0" smtClean="0">
                <a:solidFill>
                  <a:schemeClr val="tx1"/>
                </a:solidFill>
                <a:effectLst/>
                <a:latin typeface="Arial" panose="020B0604020202020204" pitchFamily="34" charset="0"/>
                <a:ea typeface="宋体" panose="02010600030101010101" pitchFamily="2" charset="-122"/>
                <a:cs typeface="+mn-cs"/>
              </a:rPr>
              <a:t>80dB</a:t>
            </a:r>
            <a:r>
              <a:rPr kumimoji="1" lang="zh-CN" altLang="en-US" sz="1200" b="0" i="0" kern="1200" dirty="0" smtClean="0">
                <a:solidFill>
                  <a:schemeClr val="tx1"/>
                </a:solidFill>
                <a:effectLst/>
                <a:latin typeface="Arial" panose="020B0604020202020204" pitchFamily="34" charset="0"/>
                <a:ea typeface="宋体" panose="02010600030101010101" pitchFamily="2" charset="-122"/>
                <a:cs typeface="+mn-cs"/>
              </a:rPr>
              <a:t>，即输出信号功率比噪音功率大</a:t>
            </a:r>
            <a:r>
              <a:rPr kumimoji="1" lang="en-US" altLang="zh-CN" sz="1200" b="0" i="0" kern="1200" dirty="0" smtClean="0">
                <a:solidFill>
                  <a:schemeClr val="tx1"/>
                </a:solidFill>
                <a:effectLst/>
                <a:latin typeface="Arial" panose="020B0604020202020204" pitchFamily="34" charset="0"/>
                <a:ea typeface="宋体" panose="02010600030101010101" pitchFamily="2" charset="-122"/>
                <a:cs typeface="+mn-cs"/>
              </a:rPr>
              <a:t>80dB</a:t>
            </a:r>
            <a:r>
              <a:rPr kumimoji="1" lang="zh-CN" altLang="en-US" sz="1200" b="0" i="0" kern="1200" dirty="0" smtClean="0">
                <a:solidFill>
                  <a:schemeClr val="tx1"/>
                </a:solidFill>
                <a:effectLst/>
                <a:latin typeface="Arial" panose="020B0604020202020204" pitchFamily="34" charset="0"/>
                <a:ea typeface="宋体" panose="02010600030101010101" pitchFamily="2" charset="-122"/>
                <a:cs typeface="+mn-cs"/>
              </a:rPr>
              <a:t>。信噪比数值越高，噪音越小。</a:t>
            </a:r>
            <a:endParaRPr lang="zh-CN" altLang="en-US" dirty="0" smtClean="0">
              <a:latin typeface="Arial" panose="020B0604020202020204" pitchFamily="34" charset="0"/>
            </a:endParaRPr>
          </a:p>
        </p:txBody>
      </p:sp>
      <p:sp>
        <p:nvSpPr>
          <p:cNvPr id="34820"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《多媒体技术及应用》</a:t>
            </a:r>
          </a:p>
        </p:txBody>
      </p:sp>
      <p:sp>
        <p:nvSpPr>
          <p:cNvPr id="34821"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第2章 多媒体音频技术</a:t>
            </a:r>
            <a:endParaRPr lang="en-US" altLang="zh-CN" sz="1200" smtClean="0"/>
          </a:p>
        </p:txBody>
      </p:sp>
      <p:sp>
        <p:nvSpPr>
          <p:cNvPr id="34822"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D855B2CA-443C-4E9C-A42A-CCCCB33FA316}" type="slidenum">
              <a:rPr lang="zh-CN" altLang="en-US" sz="1200" smtClean="0"/>
              <a:pPr/>
              <a:t>62</a:t>
            </a:fld>
            <a:endParaRPr lang="en-US" altLang="zh-CN" sz="1200" smtClean="0"/>
          </a:p>
        </p:txBody>
      </p:sp>
    </p:spTree>
    <p:extLst>
      <p:ext uri="{BB962C8B-B14F-4D97-AF65-F5344CB8AC3E}">
        <p14:creationId xmlns:p14="http://schemas.microsoft.com/office/powerpoint/2010/main" xmlns="" val="1869374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1143000" y="685800"/>
            <a:ext cx="4572000" cy="3429000"/>
          </a:xfrm>
        </p:spPr>
      </p:sp>
      <p:sp>
        <p:nvSpPr>
          <p:cNvPr id="61443"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kumimoji="1" lang="en-US" altLang="zh-CN" sz="1200" b="0" i="0" kern="1200" dirty="0" smtClean="0">
                <a:solidFill>
                  <a:schemeClr val="tx1"/>
                </a:solidFill>
                <a:effectLst/>
                <a:latin typeface="Arial" panose="020B0604020202020204" pitchFamily="34" charset="0"/>
                <a:ea typeface="宋体" panose="02010600030101010101" pitchFamily="2" charset="-122"/>
                <a:cs typeface="+mn-cs"/>
              </a:rPr>
              <a:t>Adobe purchased Cool Edit Pro from </a:t>
            </a:r>
            <a:r>
              <a:rPr kumimoji="1"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Syntrillium</a:t>
            </a:r>
            <a:r>
              <a:rPr kumimoji="1" lang="en-US" altLang="zh-CN" sz="1200" b="0" i="0" kern="1200" dirty="0" smtClean="0">
                <a:solidFill>
                  <a:schemeClr val="tx1"/>
                </a:solidFill>
                <a:effectLst/>
                <a:latin typeface="Arial" panose="020B0604020202020204" pitchFamily="34" charset="0"/>
                <a:ea typeface="宋体" panose="02010600030101010101" pitchFamily="2" charset="-122"/>
                <a:cs typeface="+mn-cs"/>
              </a:rPr>
              <a:t> Software in May 2003 for $16.5 million</a:t>
            </a:r>
          </a:p>
          <a:p>
            <a:endParaRPr kumimoji="1" lang="en-US" altLang="zh-CN" sz="1200" b="0" i="0" kern="1200" dirty="0" smtClean="0">
              <a:solidFill>
                <a:schemeClr val="tx1"/>
              </a:solidFill>
              <a:effectLst/>
              <a:latin typeface="Arial" panose="020B0604020202020204" pitchFamily="34" charset="0"/>
              <a:ea typeface="宋体" panose="02010600030101010101" pitchFamily="2" charset="-122"/>
              <a:cs typeface="+mn-cs"/>
            </a:endParaRPr>
          </a:p>
          <a:p>
            <a:r>
              <a:rPr lang="en-US" altLang="zh-CN" dirty="0" smtClean="0">
                <a:latin typeface="Arial" panose="020B0604020202020204" pitchFamily="34" charset="0"/>
              </a:rPr>
              <a:t>Audition 4, also known as Audition CS5.5, was released on April 11, 2011 as part of Adobe Creative Suite.</a:t>
            </a:r>
            <a:endParaRPr lang="zh-CN" altLang="en-US" dirty="0" smtClean="0">
              <a:latin typeface="Arial" panose="020B0604020202020204" pitchFamily="34" charset="0"/>
            </a:endParaRPr>
          </a:p>
        </p:txBody>
      </p:sp>
      <p:sp>
        <p:nvSpPr>
          <p:cNvPr id="61444"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《多媒体应用基础》</a:t>
            </a:r>
          </a:p>
        </p:txBody>
      </p:sp>
      <p:sp>
        <p:nvSpPr>
          <p:cNvPr id="61445"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第三章 数字图像处理技术</a:t>
            </a:r>
            <a:endParaRPr lang="en-US" altLang="zh-CN" sz="1200" smtClean="0"/>
          </a:p>
        </p:txBody>
      </p:sp>
      <p:sp>
        <p:nvSpPr>
          <p:cNvPr id="61446"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325DE285-1CF3-4F82-8302-744863846CDB}" type="slidenum">
              <a:rPr lang="zh-CN" altLang="en-US" sz="1200" smtClean="0"/>
              <a:pPr/>
              <a:t>86</a:t>
            </a:fld>
            <a:endParaRPr lang="en-US" altLang="zh-CN" sz="1200" smtClean="0"/>
          </a:p>
        </p:txBody>
      </p:sp>
    </p:spTree>
    <p:extLst>
      <p:ext uri="{BB962C8B-B14F-4D97-AF65-F5344CB8AC3E}">
        <p14:creationId xmlns:p14="http://schemas.microsoft.com/office/powerpoint/2010/main" xmlns="" val="1413421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1143000" y="685800"/>
            <a:ext cx="4572000" cy="3429000"/>
          </a:xfrm>
        </p:spPr>
      </p:sp>
      <p:sp>
        <p:nvSpPr>
          <p:cNvPr id="4505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dirty="0" smtClean="0">
                <a:latin typeface="Arial" panose="020B0604020202020204" pitchFamily="34" charset="0"/>
              </a:rPr>
              <a:t>Adobe Audition provides different views for editing audio files and creating multitrack mixes. </a:t>
            </a:r>
            <a:endParaRPr lang="zh-CN" altLang="en-US" dirty="0" smtClean="0">
              <a:latin typeface="Arial" panose="020B0604020202020204" pitchFamily="34" charset="0"/>
            </a:endParaRPr>
          </a:p>
        </p:txBody>
      </p:sp>
      <p:sp>
        <p:nvSpPr>
          <p:cNvPr id="45060"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《多媒体技术及应用》</a:t>
            </a:r>
          </a:p>
        </p:txBody>
      </p:sp>
      <p:sp>
        <p:nvSpPr>
          <p:cNvPr id="45061"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第2章 多媒体音频技术</a:t>
            </a:r>
            <a:endParaRPr lang="en-US" altLang="zh-CN" sz="1200" smtClean="0"/>
          </a:p>
        </p:txBody>
      </p:sp>
      <p:sp>
        <p:nvSpPr>
          <p:cNvPr id="45062"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54532382-3EF4-4C71-B74A-462488620BCD}" type="slidenum">
              <a:rPr lang="zh-CN" altLang="en-US" sz="1200" smtClean="0"/>
              <a:pPr/>
              <a:t>87</a:t>
            </a:fld>
            <a:endParaRPr lang="en-US" altLang="zh-CN" sz="1200" smtClean="0"/>
          </a:p>
        </p:txBody>
      </p:sp>
    </p:spTree>
    <p:extLst>
      <p:ext uri="{BB962C8B-B14F-4D97-AF65-F5344CB8AC3E}">
        <p14:creationId xmlns:p14="http://schemas.microsoft.com/office/powerpoint/2010/main" xmlns="" val="1133870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xfrm>
            <a:off x="1143000" y="685800"/>
            <a:ext cx="4572000" cy="3429000"/>
          </a:xfrm>
        </p:spPr>
      </p:sp>
      <p:sp>
        <p:nvSpPr>
          <p:cNvPr id="47107"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smtClean="0">
                <a:latin typeface="Arial" panose="020B0604020202020204" pitchFamily="34" charset="0"/>
              </a:rPr>
              <a:t>Adobe Audition provides different views for editing audio files and creating multitrack mixes. </a:t>
            </a:r>
            <a:endParaRPr lang="zh-CN" altLang="en-US" smtClean="0">
              <a:latin typeface="Arial" panose="020B0604020202020204" pitchFamily="34" charset="0"/>
            </a:endParaRPr>
          </a:p>
        </p:txBody>
      </p:sp>
      <p:sp>
        <p:nvSpPr>
          <p:cNvPr id="47108"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《多媒体技术及应用》</a:t>
            </a:r>
          </a:p>
        </p:txBody>
      </p:sp>
      <p:sp>
        <p:nvSpPr>
          <p:cNvPr id="47109"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第2章 多媒体音频技术</a:t>
            </a:r>
            <a:endParaRPr lang="en-US" altLang="zh-CN" sz="1200" smtClean="0"/>
          </a:p>
        </p:txBody>
      </p:sp>
      <p:sp>
        <p:nvSpPr>
          <p:cNvPr id="47110"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3E9D315E-5F22-423F-A2CB-EB435F08B12D}" type="slidenum">
              <a:rPr lang="zh-CN" altLang="en-US" sz="1200" smtClean="0"/>
              <a:pPr/>
              <a:t>88</a:t>
            </a:fld>
            <a:endParaRPr lang="en-US" altLang="zh-CN" sz="1200" smtClean="0"/>
          </a:p>
        </p:txBody>
      </p:sp>
    </p:spTree>
    <p:extLst>
      <p:ext uri="{BB962C8B-B14F-4D97-AF65-F5344CB8AC3E}">
        <p14:creationId xmlns:p14="http://schemas.microsoft.com/office/powerpoint/2010/main" xmlns="" val="2012897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1143000" y="685800"/>
            <a:ext cx="4572000" cy="3429000"/>
          </a:xfrm>
        </p:spPr>
      </p:sp>
      <p:sp>
        <p:nvSpPr>
          <p:cNvPr id="49155"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dirty="0" smtClean="0">
                <a:latin typeface="Arial" panose="020B0604020202020204" pitchFamily="34" charset="0"/>
              </a:rPr>
              <a:t>High pitch, low pitch</a:t>
            </a:r>
            <a:endParaRPr lang="zh-CN" altLang="en-US" dirty="0" smtClean="0">
              <a:latin typeface="Arial" panose="020B0604020202020204" pitchFamily="34" charset="0"/>
            </a:endParaRPr>
          </a:p>
        </p:txBody>
      </p:sp>
      <p:sp>
        <p:nvSpPr>
          <p:cNvPr id="49156"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《多媒体技术及应用》</a:t>
            </a:r>
          </a:p>
        </p:txBody>
      </p:sp>
      <p:sp>
        <p:nvSpPr>
          <p:cNvPr id="49157"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第2章 多媒体音频技术</a:t>
            </a:r>
            <a:endParaRPr lang="en-US" altLang="zh-CN" sz="1200" smtClean="0"/>
          </a:p>
        </p:txBody>
      </p:sp>
      <p:sp>
        <p:nvSpPr>
          <p:cNvPr id="49158"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5B65AC26-6521-4571-A41A-FA2511180365}" type="slidenum">
              <a:rPr lang="zh-CN" altLang="en-US" sz="1200" smtClean="0"/>
              <a:pPr/>
              <a:t>89</a:t>
            </a:fld>
            <a:endParaRPr lang="en-US" altLang="zh-CN" sz="1200" smtClean="0"/>
          </a:p>
        </p:txBody>
      </p:sp>
    </p:spTree>
    <p:extLst>
      <p:ext uri="{BB962C8B-B14F-4D97-AF65-F5344CB8AC3E}">
        <p14:creationId xmlns:p14="http://schemas.microsoft.com/office/powerpoint/2010/main" xmlns="" val="237599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931494" y="686134"/>
            <a:ext cx="4995013" cy="3429186"/>
          </a:xfrm>
        </p:spPr>
      </p:sp>
      <p:sp>
        <p:nvSpPr>
          <p:cNvPr id="49155"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dirty="0" smtClean="0">
                <a:latin typeface="Arial" panose="020B0604020202020204" pitchFamily="34" charset="0"/>
              </a:rPr>
              <a:t>High pitch, low pitch</a:t>
            </a:r>
            <a:endParaRPr lang="zh-CN" altLang="en-US" dirty="0" smtClean="0">
              <a:latin typeface="Arial" panose="020B0604020202020204" pitchFamily="34" charset="0"/>
            </a:endParaRPr>
          </a:p>
        </p:txBody>
      </p:sp>
      <p:sp>
        <p:nvSpPr>
          <p:cNvPr id="49156"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《多媒体技术及应用》</a:t>
            </a:r>
          </a:p>
        </p:txBody>
      </p:sp>
      <p:sp>
        <p:nvSpPr>
          <p:cNvPr id="49157"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第2章 多媒体音频技术</a:t>
            </a:r>
            <a:endParaRPr lang="en-US" altLang="zh-CN" sz="1200" smtClean="0"/>
          </a:p>
        </p:txBody>
      </p:sp>
      <p:sp>
        <p:nvSpPr>
          <p:cNvPr id="49158"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5B65AC26-6521-4571-A41A-FA2511180365}" type="slidenum">
              <a:rPr lang="zh-CN" altLang="en-US" sz="1200" smtClean="0"/>
              <a:pPr/>
              <a:t>90</a:t>
            </a:fld>
            <a:endParaRPr lang="en-US" altLang="zh-CN" sz="1200" smtClean="0"/>
          </a:p>
        </p:txBody>
      </p:sp>
    </p:spTree>
    <p:extLst>
      <p:ext uri="{BB962C8B-B14F-4D97-AF65-F5344CB8AC3E}">
        <p14:creationId xmlns:p14="http://schemas.microsoft.com/office/powerpoint/2010/main" xmlns="" val="4248541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1143000" y="685800"/>
            <a:ext cx="4572000" cy="3429000"/>
          </a:xfrm>
        </p:spPr>
      </p:sp>
      <p:sp>
        <p:nvSpPr>
          <p:cNvPr id="49155"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dirty="0" smtClean="0">
                <a:latin typeface="Arial" panose="020B0604020202020204" pitchFamily="34" charset="0"/>
              </a:rPr>
              <a:t>Adobe Audition provides different views for editing audio files and creating multitrack mixes. </a:t>
            </a:r>
            <a:endParaRPr lang="zh-CN" altLang="en-US" dirty="0" smtClean="0">
              <a:latin typeface="Arial" panose="020B0604020202020204" pitchFamily="34" charset="0"/>
            </a:endParaRPr>
          </a:p>
        </p:txBody>
      </p:sp>
      <p:sp>
        <p:nvSpPr>
          <p:cNvPr id="49156"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《多媒体技术及应用》</a:t>
            </a:r>
          </a:p>
        </p:txBody>
      </p:sp>
      <p:sp>
        <p:nvSpPr>
          <p:cNvPr id="49157"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第2章 多媒体音频技术</a:t>
            </a:r>
            <a:endParaRPr lang="en-US" altLang="zh-CN" sz="1200" smtClean="0"/>
          </a:p>
        </p:txBody>
      </p:sp>
      <p:sp>
        <p:nvSpPr>
          <p:cNvPr id="49158"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5B65AC26-6521-4571-A41A-FA2511180365}" type="slidenum">
              <a:rPr lang="zh-CN" altLang="en-US" sz="1200" smtClean="0"/>
              <a:pPr/>
              <a:t>91</a:t>
            </a:fld>
            <a:endParaRPr lang="en-US" altLang="zh-CN" sz="1200" smtClean="0"/>
          </a:p>
        </p:txBody>
      </p:sp>
    </p:spTree>
    <p:extLst>
      <p:ext uri="{BB962C8B-B14F-4D97-AF65-F5344CB8AC3E}">
        <p14:creationId xmlns:p14="http://schemas.microsoft.com/office/powerpoint/2010/main" xmlns="" val="31295995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xfrm>
            <a:off x="1143000" y="685800"/>
            <a:ext cx="4572000" cy="3429000"/>
          </a:xfrm>
        </p:spPr>
      </p:sp>
      <p:sp>
        <p:nvSpPr>
          <p:cNvPr id="5529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smtClean="0">
                <a:latin typeface="Arial" panose="020B0604020202020204" pitchFamily="34" charset="0"/>
              </a:rPr>
              <a:t>Adobe Audition provides different views for editing audio files and creating multitrack mixes. </a:t>
            </a:r>
            <a:endParaRPr lang="zh-CN" altLang="en-US" smtClean="0">
              <a:latin typeface="Arial" panose="020B0604020202020204" pitchFamily="34" charset="0"/>
            </a:endParaRPr>
          </a:p>
        </p:txBody>
      </p:sp>
      <p:sp>
        <p:nvSpPr>
          <p:cNvPr id="55300"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《多媒体技术及应用》</a:t>
            </a:r>
          </a:p>
        </p:txBody>
      </p:sp>
      <p:sp>
        <p:nvSpPr>
          <p:cNvPr id="55301"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第2章 多媒体音频技术</a:t>
            </a:r>
            <a:endParaRPr lang="en-US" altLang="zh-CN" sz="1200" smtClean="0"/>
          </a:p>
        </p:txBody>
      </p:sp>
      <p:sp>
        <p:nvSpPr>
          <p:cNvPr id="55302"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7925AEF8-8566-4F0F-BA9F-3C40762C4498}" type="slidenum">
              <a:rPr lang="zh-CN" altLang="en-US" sz="1200" smtClean="0"/>
              <a:pPr/>
              <a:t>92</a:t>
            </a:fld>
            <a:endParaRPr lang="en-US" altLang="zh-CN" sz="1200" smtClean="0"/>
          </a:p>
        </p:txBody>
      </p:sp>
    </p:spTree>
    <p:extLst>
      <p:ext uri="{BB962C8B-B14F-4D97-AF65-F5344CB8AC3E}">
        <p14:creationId xmlns:p14="http://schemas.microsoft.com/office/powerpoint/2010/main" xmlns="" val="3692389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xfrm>
            <a:off x="1143000" y="685800"/>
            <a:ext cx="4572000" cy="3429000"/>
          </a:xfrm>
        </p:spPr>
      </p:sp>
      <p:sp>
        <p:nvSpPr>
          <p:cNvPr id="53251"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smtClean="0">
                <a:latin typeface="Arial" panose="020B0604020202020204" pitchFamily="34" charset="0"/>
              </a:rPr>
              <a:t>Adobe Audition provides different views for editing audio files and creating multitrack mixes. </a:t>
            </a:r>
            <a:endParaRPr lang="zh-CN" altLang="en-US" smtClean="0">
              <a:latin typeface="Arial" panose="020B0604020202020204" pitchFamily="34" charset="0"/>
            </a:endParaRPr>
          </a:p>
        </p:txBody>
      </p:sp>
      <p:sp>
        <p:nvSpPr>
          <p:cNvPr id="53252"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《多媒体技术及应用》</a:t>
            </a:r>
          </a:p>
        </p:txBody>
      </p:sp>
      <p:sp>
        <p:nvSpPr>
          <p:cNvPr id="53253"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第2章 多媒体音频技术</a:t>
            </a:r>
            <a:endParaRPr lang="en-US" altLang="zh-CN" sz="1200" smtClean="0"/>
          </a:p>
        </p:txBody>
      </p:sp>
      <p:sp>
        <p:nvSpPr>
          <p:cNvPr id="53254"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F6780001-0403-4A0D-B917-C01032BF3A45}" type="slidenum">
              <a:rPr lang="zh-CN" altLang="en-US" sz="1200" smtClean="0"/>
              <a:pPr/>
              <a:t>93</a:t>
            </a:fld>
            <a:endParaRPr lang="en-US" altLang="zh-CN" sz="1200" smtClean="0"/>
          </a:p>
        </p:txBody>
      </p:sp>
    </p:spTree>
    <p:extLst>
      <p:ext uri="{BB962C8B-B14F-4D97-AF65-F5344CB8AC3E}">
        <p14:creationId xmlns:p14="http://schemas.microsoft.com/office/powerpoint/2010/main" xmlns="" val="3515815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a:xfrm>
            <a:off x="931494" y="686134"/>
            <a:ext cx="4995013" cy="3429186"/>
          </a:xfrm>
        </p:spPr>
      </p:sp>
      <p:sp>
        <p:nvSpPr>
          <p:cNvPr id="1433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dirty="0" smtClean="0">
                <a:solidFill>
                  <a:srgbClr val="9900FF"/>
                </a:solidFill>
                <a:latin typeface="Times New Roman" panose="02020603050405020304" pitchFamily="18" charset="0"/>
                <a:cs typeface="Times New Roman" panose="02020603050405020304" pitchFamily="18" charset="0"/>
              </a:rPr>
              <a:t>An audio signal is a representation of sound, typically as an electrical voltage. Audio signals have frequencies in the audio frequency range of roughly 20 to 20,000 Hz (the limits of human hearing). Audio signals may be synthesized directly, or may originate at a transducer such as a microphone, musical instrument pickup, phonograph cartridge, or tape head. Loudspeakers or headphones convert an electrical audio signal into sound. Digital representations of audio signals exist in a variety of formats</a:t>
            </a:r>
          </a:p>
          <a:p>
            <a:r>
              <a:rPr lang="en-US" altLang="zh-CN" dirty="0" smtClean="0">
                <a:solidFill>
                  <a:srgbClr val="9900FF"/>
                </a:solidFill>
                <a:latin typeface="Times New Roman" panose="02020603050405020304" pitchFamily="18" charset="0"/>
                <a:cs typeface="Times New Roman" panose="02020603050405020304" pitchFamily="18" charset="0"/>
              </a:rPr>
              <a:t>Acoustical:</a:t>
            </a:r>
            <a:r>
              <a:rPr lang="zh-CN" altLang="en-US" dirty="0" smtClean="0">
                <a:latin typeface="Arial" panose="020B0604020202020204" pitchFamily="34" charset="0"/>
              </a:rPr>
              <a:t>听觉的，声学的</a:t>
            </a:r>
            <a:r>
              <a:rPr lang="en-US" altLang="zh-CN" dirty="0" smtClean="0">
                <a:latin typeface="Arial" panose="020B0604020202020204" pitchFamily="34" charset="0"/>
              </a:rPr>
              <a:t>A microphone converts the pressure waves of sound into voltage changes in a wire: high pressure becomes positive voltage, and low pressure becomes negative voltage.</a:t>
            </a:r>
          </a:p>
          <a:p>
            <a:r>
              <a:rPr lang="en-US" altLang="zh-CN" dirty="0" smtClean="0">
                <a:latin typeface="Arial" panose="020B0604020202020204" pitchFamily="34" charset="0"/>
              </a:rPr>
              <a:t>When you record from a microphone into a computer, for example, analog-to-digital converters transform the analog signal into digital samples that computers can store and process.  </a:t>
            </a:r>
          </a:p>
          <a:p>
            <a:endParaRPr lang="zh-CN" altLang="en-US" dirty="0" smtClean="0">
              <a:latin typeface="Arial" panose="020B0604020202020204" pitchFamily="34" charset="0"/>
            </a:endParaRPr>
          </a:p>
          <a:p>
            <a:endParaRPr lang="en-US" altLang="zh-CN" dirty="0" smtClean="0">
              <a:latin typeface="Arial" panose="020B0604020202020204" pitchFamily="34" charset="0"/>
            </a:endParaRPr>
          </a:p>
          <a:p>
            <a:r>
              <a:rPr lang="en-US" altLang="zh-CN" dirty="0" smtClean="0">
                <a:latin typeface="Arial" panose="020B0604020202020204" pitchFamily="34" charset="0"/>
              </a:rPr>
              <a:t>Since we are interesting in working with such data in computer </a:t>
            </a:r>
            <a:r>
              <a:rPr lang="en-US" altLang="zh-CN" dirty="0" err="1" smtClean="0">
                <a:latin typeface="Arial" panose="020B0604020202020204" pitchFamily="34" charset="0"/>
              </a:rPr>
              <a:t>storage,we</a:t>
            </a:r>
            <a:r>
              <a:rPr lang="en-US" altLang="zh-CN" dirty="0" smtClean="0">
                <a:latin typeface="Arial" panose="020B0604020202020204" pitchFamily="34" charset="0"/>
              </a:rPr>
              <a:t> must digitize the analog signal produced by microphone. digitize means conversion to a stream of number.</a:t>
            </a:r>
          </a:p>
          <a:p>
            <a:endParaRPr lang="en-US" altLang="zh-CN" dirty="0" smtClean="0">
              <a:latin typeface="Arial" panose="020B0604020202020204" pitchFamily="34" charset="0"/>
            </a:endParaRPr>
          </a:p>
        </p:txBody>
      </p:sp>
      <p:sp>
        <p:nvSpPr>
          <p:cNvPr id="14340"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《多媒体技术及应用》</a:t>
            </a:r>
          </a:p>
        </p:txBody>
      </p:sp>
      <p:sp>
        <p:nvSpPr>
          <p:cNvPr id="14341"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第2章 多媒体音频技术</a:t>
            </a:r>
            <a:endParaRPr lang="en-US" altLang="zh-CN" sz="1200" smtClean="0"/>
          </a:p>
        </p:txBody>
      </p:sp>
      <p:sp>
        <p:nvSpPr>
          <p:cNvPr id="14342"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1A7F749B-A4A3-401C-BA52-1B102EBA51E8}" type="slidenum">
              <a:rPr lang="zh-CN" altLang="en-US" sz="1200" smtClean="0"/>
              <a:pPr/>
              <a:t>5</a:t>
            </a:fld>
            <a:endParaRPr lang="en-US" altLang="zh-CN" sz="1200" smtClean="0"/>
          </a:p>
        </p:txBody>
      </p:sp>
    </p:spTree>
    <p:extLst>
      <p:ext uri="{BB962C8B-B14F-4D97-AF65-F5344CB8AC3E}">
        <p14:creationId xmlns:p14="http://schemas.microsoft.com/office/powerpoint/2010/main" xmlns="" val="18788116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xfrm>
            <a:off x="1143000" y="685800"/>
            <a:ext cx="4572000" cy="3429000"/>
          </a:xfrm>
        </p:spPr>
      </p:sp>
      <p:sp>
        <p:nvSpPr>
          <p:cNvPr id="59395"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dirty="0" smtClean="0">
                <a:latin typeface="Arial" panose="020B0604020202020204" pitchFamily="34" charset="0"/>
              </a:rPr>
              <a:t>Adobe Audition provides different views for editing audio files and creating multitrack mixes. </a:t>
            </a:r>
            <a:endParaRPr lang="zh-CN" altLang="en-US" dirty="0" smtClean="0">
              <a:latin typeface="Arial" panose="020B0604020202020204" pitchFamily="34" charset="0"/>
            </a:endParaRPr>
          </a:p>
        </p:txBody>
      </p:sp>
      <p:sp>
        <p:nvSpPr>
          <p:cNvPr id="59396"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《多媒体技术及应用》</a:t>
            </a:r>
          </a:p>
        </p:txBody>
      </p:sp>
      <p:sp>
        <p:nvSpPr>
          <p:cNvPr id="59397"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第2章 多媒体音频技术</a:t>
            </a:r>
            <a:endParaRPr lang="en-US" altLang="zh-CN" sz="1200" smtClean="0"/>
          </a:p>
        </p:txBody>
      </p:sp>
      <p:sp>
        <p:nvSpPr>
          <p:cNvPr id="59398"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8B9D125E-CF61-4752-8FA1-C61C9FD94077}" type="slidenum">
              <a:rPr lang="zh-CN" altLang="en-US" sz="1200" smtClean="0"/>
              <a:pPr/>
              <a:t>94</a:t>
            </a:fld>
            <a:endParaRPr lang="en-US" altLang="zh-CN" sz="1200" smtClean="0"/>
          </a:p>
        </p:txBody>
      </p:sp>
    </p:spTree>
    <p:extLst>
      <p:ext uri="{BB962C8B-B14F-4D97-AF65-F5344CB8AC3E}">
        <p14:creationId xmlns:p14="http://schemas.microsoft.com/office/powerpoint/2010/main" xmlns="" val="984503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xfrm>
            <a:off x="931494" y="686134"/>
            <a:ext cx="4995013" cy="3429186"/>
          </a:xfrm>
        </p:spPr>
      </p:sp>
      <p:sp>
        <p:nvSpPr>
          <p:cNvPr id="6553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baseline="0" dirty="0" smtClean="0">
                <a:solidFill>
                  <a:schemeClr val="tx1"/>
                </a:solidFill>
                <a:latin typeface="Arial" panose="020B0604020202020204" pitchFamily="34" charset="0"/>
                <a:ea typeface="宋体" panose="02010600030101010101" pitchFamily="2" charset="-122"/>
                <a:cs typeface="+mn-cs"/>
              </a:rPr>
              <a:t>To extend or shorten a selection, drag the selection edges.</a:t>
            </a:r>
          </a:p>
          <a:p>
            <a:r>
              <a:rPr kumimoji="1" lang="en-US" altLang="zh-CN" sz="1200" b="0" i="0" u="none" strike="noStrike" kern="1200" baseline="0" dirty="0" smtClean="0">
                <a:solidFill>
                  <a:schemeClr val="tx1"/>
                </a:solidFill>
                <a:latin typeface="Arial" panose="020B0604020202020204" pitchFamily="34" charset="0"/>
                <a:ea typeface="宋体" panose="02010600030101010101" pitchFamily="2" charset="-122"/>
                <a:cs typeface="+mn-cs"/>
              </a:rPr>
              <a:t>The Marquee Selection tool lets you select a rectangular area. The Lasso Selection and Paintbrush Selection tools let you make free-form selections. </a:t>
            </a:r>
          </a:p>
          <a:p>
            <a:r>
              <a:rPr kumimoji="1" lang="en-US" altLang="zh-CN" sz="1200" b="0" i="0" u="none" strike="noStrike" kern="1200" baseline="0" dirty="0" smtClean="0">
                <a:solidFill>
                  <a:schemeClr val="tx1"/>
                </a:solidFill>
                <a:latin typeface="Arial" panose="020B0604020202020204" pitchFamily="34" charset="0"/>
                <a:ea typeface="宋体" panose="02010600030101010101" pitchFamily="2" charset="-122"/>
                <a:cs typeface="+mn-cs"/>
              </a:rPr>
              <a:t>All three tools allow for detailed editing and processing, including incredible flexibility in audio restoration work. For example, if you find audio artifacts, you can select and edit just the affected frequencies, producing superior results with faster processing. </a:t>
            </a:r>
            <a:endParaRPr lang="zh-CN" altLang="en-US" dirty="0" smtClean="0">
              <a:latin typeface="Arial" panose="020B0604020202020204" pitchFamily="34" charset="0"/>
            </a:endParaRPr>
          </a:p>
        </p:txBody>
      </p:sp>
      <p:sp>
        <p:nvSpPr>
          <p:cNvPr id="65540"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《多媒体技术及应用》</a:t>
            </a:r>
          </a:p>
        </p:txBody>
      </p:sp>
      <p:sp>
        <p:nvSpPr>
          <p:cNvPr id="65541"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第2章 多媒体音频技术</a:t>
            </a:r>
            <a:endParaRPr lang="en-US" altLang="zh-CN" sz="1200" smtClean="0"/>
          </a:p>
        </p:txBody>
      </p:sp>
      <p:sp>
        <p:nvSpPr>
          <p:cNvPr id="65542"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CC83842E-670B-4212-9B30-30E6875E1D7E}" type="slidenum">
              <a:rPr lang="zh-CN" altLang="en-US" sz="1200" smtClean="0"/>
              <a:pPr/>
              <a:t>95</a:t>
            </a:fld>
            <a:endParaRPr lang="en-US" altLang="zh-CN" sz="1200" smtClean="0"/>
          </a:p>
        </p:txBody>
      </p:sp>
    </p:spTree>
    <p:extLst>
      <p:ext uri="{BB962C8B-B14F-4D97-AF65-F5344CB8AC3E}">
        <p14:creationId xmlns:p14="http://schemas.microsoft.com/office/powerpoint/2010/main" xmlns="" val="4164785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xfrm>
            <a:off x="931494" y="686134"/>
            <a:ext cx="4995013" cy="3429186"/>
          </a:xfrm>
        </p:spPr>
      </p:sp>
      <p:sp>
        <p:nvSpPr>
          <p:cNvPr id="6553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baseline="0" dirty="0" smtClean="0">
                <a:solidFill>
                  <a:schemeClr val="tx1"/>
                </a:solidFill>
                <a:latin typeface="Arial" panose="020B0604020202020204" pitchFamily="34" charset="0"/>
                <a:ea typeface="宋体" panose="02010600030101010101" pitchFamily="2" charset="-122"/>
                <a:cs typeface="+mn-cs"/>
              </a:rPr>
              <a:t>To extend or shorten a selection, drag the selection edges.</a:t>
            </a:r>
          </a:p>
          <a:p>
            <a:r>
              <a:rPr kumimoji="1" lang="en-US" altLang="zh-CN" sz="1200" b="0" i="0" u="none" strike="noStrike" kern="1200" baseline="0" dirty="0" smtClean="0">
                <a:solidFill>
                  <a:schemeClr val="tx1"/>
                </a:solidFill>
                <a:latin typeface="Arial" panose="020B0604020202020204" pitchFamily="34" charset="0"/>
                <a:ea typeface="宋体" panose="02010600030101010101" pitchFamily="2" charset="-122"/>
                <a:cs typeface="+mn-cs"/>
              </a:rPr>
              <a:t>The Marquee Selection tool lets you select a rectangular area. The Lasso Selection and Paintbrush Selection tools let you make free-form selections. </a:t>
            </a:r>
          </a:p>
          <a:p>
            <a:r>
              <a:rPr kumimoji="1" lang="en-US" altLang="zh-CN" sz="1200" b="0" i="0" u="none" strike="noStrike" kern="1200" baseline="0" dirty="0" smtClean="0">
                <a:solidFill>
                  <a:schemeClr val="tx1"/>
                </a:solidFill>
                <a:latin typeface="Arial" panose="020B0604020202020204" pitchFamily="34" charset="0"/>
                <a:ea typeface="宋体" panose="02010600030101010101" pitchFamily="2" charset="-122"/>
                <a:cs typeface="+mn-cs"/>
              </a:rPr>
              <a:t>All three tools allow for detailed editing and processing, including incredible flexibility in audio restoration work. For example, if you find audio artifacts, you can select and edit just the affected frequencies, producing superior results with faster processing. </a:t>
            </a:r>
            <a:endParaRPr lang="zh-CN" altLang="en-US" dirty="0" smtClean="0">
              <a:latin typeface="Arial" panose="020B0604020202020204" pitchFamily="34" charset="0"/>
            </a:endParaRPr>
          </a:p>
        </p:txBody>
      </p:sp>
      <p:sp>
        <p:nvSpPr>
          <p:cNvPr id="65540"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《多媒体技术及应用》</a:t>
            </a:r>
          </a:p>
        </p:txBody>
      </p:sp>
      <p:sp>
        <p:nvSpPr>
          <p:cNvPr id="65541"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第2章 多媒体音频技术</a:t>
            </a:r>
            <a:endParaRPr lang="en-US" altLang="zh-CN" sz="1200" smtClean="0"/>
          </a:p>
        </p:txBody>
      </p:sp>
      <p:sp>
        <p:nvSpPr>
          <p:cNvPr id="65542"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CC83842E-670B-4212-9B30-30E6875E1D7E}" type="slidenum">
              <a:rPr lang="zh-CN" altLang="en-US" sz="1200" smtClean="0"/>
              <a:pPr/>
              <a:t>96</a:t>
            </a:fld>
            <a:endParaRPr lang="en-US" altLang="zh-CN" sz="1200" smtClean="0"/>
          </a:p>
        </p:txBody>
      </p:sp>
    </p:spTree>
    <p:extLst>
      <p:ext uri="{BB962C8B-B14F-4D97-AF65-F5344CB8AC3E}">
        <p14:creationId xmlns:p14="http://schemas.microsoft.com/office/powerpoint/2010/main" xmlns="" val="16612183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xfrm>
            <a:off x="931494" y="686134"/>
            <a:ext cx="4995013" cy="3429186"/>
          </a:xfrm>
        </p:spPr>
      </p:sp>
      <p:sp>
        <p:nvSpPr>
          <p:cNvPr id="6553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baseline="0" dirty="0" smtClean="0">
                <a:solidFill>
                  <a:schemeClr val="tx1"/>
                </a:solidFill>
                <a:latin typeface="Arial" panose="020B0604020202020204" pitchFamily="34" charset="0"/>
                <a:ea typeface="宋体" panose="02010600030101010101" pitchFamily="2" charset="-122"/>
                <a:cs typeface="+mn-cs"/>
              </a:rPr>
              <a:t>To extend or shorten a selection, drag the selection edges.</a:t>
            </a:r>
          </a:p>
          <a:p>
            <a:r>
              <a:rPr kumimoji="1" lang="en-US" altLang="zh-CN" sz="1200" b="0" i="0" u="none" strike="noStrike" kern="1200" baseline="0" dirty="0" smtClean="0">
                <a:solidFill>
                  <a:schemeClr val="tx1"/>
                </a:solidFill>
                <a:latin typeface="Arial" panose="020B0604020202020204" pitchFamily="34" charset="0"/>
                <a:ea typeface="宋体" panose="02010600030101010101" pitchFamily="2" charset="-122"/>
                <a:cs typeface="+mn-cs"/>
              </a:rPr>
              <a:t>The Marquee Selection tool lets you select a rectangular area. The Lasso Selection and Paintbrush Selection tools let you make free-form selections. </a:t>
            </a:r>
          </a:p>
          <a:p>
            <a:r>
              <a:rPr kumimoji="1" lang="en-US" altLang="zh-CN" sz="1200" b="0" i="0" u="none" strike="noStrike" kern="1200" baseline="0" dirty="0" smtClean="0">
                <a:solidFill>
                  <a:schemeClr val="tx1"/>
                </a:solidFill>
                <a:latin typeface="Arial" panose="020B0604020202020204" pitchFamily="34" charset="0"/>
                <a:ea typeface="宋体" panose="02010600030101010101" pitchFamily="2" charset="-122"/>
                <a:cs typeface="+mn-cs"/>
              </a:rPr>
              <a:t>All three tools allow for detailed editing and processing, including incredible flexibility in audio restoration work. For example, if you find audio artifacts, you can select and edit just the affected frequencies, producing superior results with faster processing. </a:t>
            </a:r>
            <a:endParaRPr lang="zh-CN" altLang="en-US" dirty="0" smtClean="0">
              <a:latin typeface="Arial" panose="020B0604020202020204" pitchFamily="34" charset="0"/>
            </a:endParaRPr>
          </a:p>
        </p:txBody>
      </p:sp>
      <p:sp>
        <p:nvSpPr>
          <p:cNvPr id="65540"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《多媒体技术及应用》</a:t>
            </a:r>
          </a:p>
        </p:txBody>
      </p:sp>
      <p:sp>
        <p:nvSpPr>
          <p:cNvPr id="65541"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第2章 多媒体音频技术</a:t>
            </a:r>
            <a:endParaRPr lang="en-US" altLang="zh-CN" sz="1200" smtClean="0"/>
          </a:p>
        </p:txBody>
      </p:sp>
      <p:sp>
        <p:nvSpPr>
          <p:cNvPr id="65542"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CC83842E-670B-4212-9B30-30E6875E1D7E}" type="slidenum">
              <a:rPr lang="zh-CN" altLang="en-US" sz="1200" smtClean="0"/>
              <a:pPr/>
              <a:t>97</a:t>
            </a:fld>
            <a:endParaRPr lang="en-US" altLang="zh-CN" sz="1200" smtClean="0"/>
          </a:p>
        </p:txBody>
      </p:sp>
    </p:spTree>
    <p:extLst>
      <p:ext uri="{BB962C8B-B14F-4D97-AF65-F5344CB8AC3E}">
        <p14:creationId xmlns:p14="http://schemas.microsoft.com/office/powerpoint/2010/main" xmlns="" val="30790702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a:xfrm>
            <a:off x="1143000" y="685800"/>
            <a:ext cx="4572000" cy="3429000"/>
          </a:xfrm>
        </p:spPr>
      </p:sp>
      <p:sp>
        <p:nvSpPr>
          <p:cNvPr id="94211"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kumimoji="1" lang="en-US" altLang="zh-CN" sz="1200" b="0" i="0" u="none" strike="noStrike" kern="1200" baseline="0" dirty="0" smtClean="0">
                <a:solidFill>
                  <a:schemeClr val="tx1"/>
                </a:solidFill>
                <a:latin typeface="Arial" panose="020B0604020202020204" pitchFamily="34" charset="0"/>
                <a:ea typeface="宋体" panose="02010600030101010101" pitchFamily="2" charset="-122"/>
                <a:cs typeface="+mn-cs"/>
              </a:rPr>
              <a:t>Sends let you route audio from a track to multiple buses, creating tremendous signal-routing flexibility. Each track provides up to 16 sends, which you configure independently from the track output. For example, you can output an unprocessed track directly to a hardware port, but output Send 1 to a reverb bus and Send 2 to a headphone bus. (A headphone bus lets performers hear a unique mix during recording. Drummers, for example, may prefer a louder bass track.)</a:t>
            </a:r>
          </a:p>
          <a:p>
            <a:r>
              <a:rPr kumimoji="1" lang="en-US" altLang="zh-CN" sz="1200" b="1" i="1" u="none" strike="noStrike" kern="1200" baseline="0" dirty="0" smtClean="0">
                <a:solidFill>
                  <a:schemeClr val="tx1"/>
                </a:solidFill>
                <a:latin typeface="Arial" panose="020B0604020202020204" pitchFamily="34" charset="0"/>
                <a:ea typeface="宋体" panose="02010600030101010101" pitchFamily="2" charset="-122"/>
                <a:cs typeface="+mn-cs"/>
              </a:rPr>
              <a:t>A </a:t>
            </a:r>
            <a:r>
              <a:rPr kumimoji="1" lang="en-US" altLang="zh-CN" sz="1200" b="0" i="1" u="none" strike="noStrike" kern="1200" baseline="0" dirty="0" smtClean="0">
                <a:solidFill>
                  <a:schemeClr val="tx1"/>
                </a:solidFill>
                <a:latin typeface="Arial" panose="020B0604020202020204" pitchFamily="34" charset="0"/>
                <a:ea typeface="宋体" panose="02010600030101010101" pitchFamily="2" charset="-122"/>
                <a:cs typeface="+mn-cs"/>
              </a:rPr>
              <a:t>Send </a:t>
            </a:r>
            <a:endParaRPr lang="zh-CN" altLang="en-US" dirty="0" smtClean="0">
              <a:latin typeface="Arial" panose="020B0604020202020204" pitchFamily="34" charset="0"/>
            </a:endParaRPr>
          </a:p>
        </p:txBody>
      </p:sp>
      <p:sp>
        <p:nvSpPr>
          <p:cNvPr id="94212"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《多媒体技术及应用》</a:t>
            </a:r>
          </a:p>
        </p:txBody>
      </p:sp>
      <p:sp>
        <p:nvSpPr>
          <p:cNvPr id="94213"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第2章 多媒体音频技术</a:t>
            </a:r>
            <a:endParaRPr lang="en-US" altLang="zh-CN" sz="1200" smtClean="0"/>
          </a:p>
        </p:txBody>
      </p:sp>
      <p:sp>
        <p:nvSpPr>
          <p:cNvPr id="94214"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671E4D20-18C1-4255-BB21-52EACCDB5AE8}" type="slidenum">
              <a:rPr lang="zh-CN" altLang="en-US" sz="1200" smtClean="0"/>
              <a:pPr/>
              <a:t>98</a:t>
            </a:fld>
            <a:endParaRPr lang="en-US" altLang="zh-CN" sz="1200" smtClean="0"/>
          </a:p>
        </p:txBody>
      </p:sp>
    </p:spTree>
    <p:extLst>
      <p:ext uri="{BB962C8B-B14F-4D97-AF65-F5344CB8AC3E}">
        <p14:creationId xmlns:p14="http://schemas.microsoft.com/office/powerpoint/2010/main" xmlns="" val="1683540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a:xfrm>
            <a:off x="931494" y="686134"/>
            <a:ext cx="4995013" cy="3429186"/>
          </a:xfrm>
        </p:spPr>
      </p:sp>
      <p:sp>
        <p:nvSpPr>
          <p:cNvPr id="1433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dirty="0" smtClean="0">
                <a:solidFill>
                  <a:srgbClr val="9900FF"/>
                </a:solidFill>
                <a:latin typeface="Times New Roman" panose="02020603050405020304" pitchFamily="18" charset="0"/>
                <a:cs typeface="Times New Roman" panose="02020603050405020304" pitchFamily="18" charset="0"/>
              </a:rPr>
              <a:t>Acoustical:</a:t>
            </a:r>
            <a:r>
              <a:rPr lang="zh-CN" altLang="en-US" dirty="0" smtClean="0">
                <a:latin typeface="Arial" panose="020B0604020202020204" pitchFamily="34" charset="0"/>
              </a:rPr>
              <a:t>听觉的，声学的</a:t>
            </a:r>
            <a:r>
              <a:rPr lang="en-US" altLang="zh-CN" dirty="0" smtClean="0">
                <a:latin typeface="Arial" panose="020B0604020202020204" pitchFamily="34" charset="0"/>
              </a:rPr>
              <a:t>A microphone converts the pressure waves of sound into voltage changes in a wire: high pressure becomes positive voltage, and low pressure becomes negative voltage.</a:t>
            </a:r>
          </a:p>
          <a:p>
            <a:r>
              <a:rPr lang="en-US" altLang="zh-CN" dirty="0" smtClean="0">
                <a:latin typeface="Arial" panose="020B0604020202020204" pitchFamily="34" charset="0"/>
              </a:rPr>
              <a:t>When you record from a microphone into a computer, for example, analog-to-digital converters transform the analog signal into digital samples that computers can store and process.  </a:t>
            </a:r>
          </a:p>
          <a:p>
            <a:endParaRPr lang="zh-CN" altLang="en-US" dirty="0" smtClean="0">
              <a:latin typeface="Arial" panose="020B0604020202020204" pitchFamily="34" charset="0"/>
            </a:endParaRPr>
          </a:p>
          <a:p>
            <a:endParaRPr lang="en-US" altLang="zh-CN" dirty="0" smtClean="0">
              <a:latin typeface="Arial" panose="020B0604020202020204" pitchFamily="34" charset="0"/>
            </a:endParaRPr>
          </a:p>
          <a:p>
            <a:r>
              <a:rPr lang="en-US" altLang="zh-CN" dirty="0" smtClean="0">
                <a:latin typeface="Arial" panose="020B0604020202020204" pitchFamily="34" charset="0"/>
              </a:rPr>
              <a:t>Since we are interesting in working with such data in computer </a:t>
            </a:r>
            <a:r>
              <a:rPr lang="en-US" altLang="zh-CN" dirty="0" err="1" smtClean="0">
                <a:latin typeface="Arial" panose="020B0604020202020204" pitchFamily="34" charset="0"/>
              </a:rPr>
              <a:t>storage,we</a:t>
            </a:r>
            <a:r>
              <a:rPr lang="en-US" altLang="zh-CN" dirty="0" smtClean="0">
                <a:latin typeface="Arial" panose="020B0604020202020204" pitchFamily="34" charset="0"/>
              </a:rPr>
              <a:t> must digitize the analog signal produced by microphone. digitize means conversion to a stream of number.</a:t>
            </a:r>
          </a:p>
          <a:p>
            <a:endParaRPr lang="en-US" altLang="zh-CN" dirty="0" smtClean="0">
              <a:latin typeface="Arial" panose="020B0604020202020204" pitchFamily="34" charset="0"/>
            </a:endParaRPr>
          </a:p>
        </p:txBody>
      </p:sp>
      <p:sp>
        <p:nvSpPr>
          <p:cNvPr id="14340"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《多媒体技术及应用》</a:t>
            </a:r>
          </a:p>
        </p:txBody>
      </p:sp>
      <p:sp>
        <p:nvSpPr>
          <p:cNvPr id="14341"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第2章 多媒体音频技术</a:t>
            </a:r>
            <a:endParaRPr lang="en-US" altLang="zh-CN" sz="1200" smtClean="0"/>
          </a:p>
        </p:txBody>
      </p:sp>
      <p:sp>
        <p:nvSpPr>
          <p:cNvPr id="14342"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1A7F749B-A4A3-401C-BA52-1B102EBA51E8}" type="slidenum">
              <a:rPr lang="zh-CN" altLang="en-US" sz="1200" smtClean="0"/>
              <a:pPr/>
              <a:t>33</a:t>
            </a:fld>
            <a:endParaRPr lang="en-US" altLang="zh-CN" sz="1200" smtClean="0"/>
          </a:p>
        </p:txBody>
      </p:sp>
    </p:spTree>
    <p:extLst>
      <p:ext uri="{BB962C8B-B14F-4D97-AF65-F5344CB8AC3E}">
        <p14:creationId xmlns:p14="http://schemas.microsoft.com/office/powerpoint/2010/main" xmlns="" val="163634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a:xfrm>
            <a:off x="931494" y="686134"/>
            <a:ext cx="4995013" cy="3429186"/>
          </a:xfrm>
        </p:spPr>
      </p:sp>
      <p:sp>
        <p:nvSpPr>
          <p:cNvPr id="16387"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
        <p:nvSpPr>
          <p:cNvPr id="16388"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《多媒体技术及应用》</a:t>
            </a:r>
          </a:p>
        </p:txBody>
      </p:sp>
      <p:sp>
        <p:nvSpPr>
          <p:cNvPr id="16389"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第2章 多媒体音频技术</a:t>
            </a:r>
            <a:endParaRPr lang="en-US" altLang="zh-CN" sz="1200" smtClean="0"/>
          </a:p>
        </p:txBody>
      </p:sp>
      <p:sp>
        <p:nvSpPr>
          <p:cNvPr id="16390"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4D5C8071-10DB-4B48-A080-2E4DF2AA8156}" type="slidenum">
              <a:rPr lang="zh-CN" altLang="en-US" sz="1200" smtClean="0"/>
              <a:pPr/>
              <a:t>34</a:t>
            </a:fld>
            <a:endParaRPr lang="en-US" altLang="zh-CN" sz="1200" smtClean="0"/>
          </a:p>
        </p:txBody>
      </p:sp>
    </p:spTree>
    <p:extLst>
      <p:ext uri="{BB962C8B-B14F-4D97-AF65-F5344CB8AC3E}">
        <p14:creationId xmlns:p14="http://schemas.microsoft.com/office/powerpoint/2010/main" xmlns="" val="762544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xfrm>
            <a:off x="931494" y="686134"/>
            <a:ext cx="4995013" cy="3429186"/>
          </a:xfrm>
        </p:spPr>
      </p:sp>
      <p:sp>
        <p:nvSpPr>
          <p:cNvPr id="18435"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8436"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《多媒体技术及应用》</a:t>
            </a:r>
          </a:p>
        </p:txBody>
      </p:sp>
      <p:sp>
        <p:nvSpPr>
          <p:cNvPr id="18437"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第2章 多媒体音频技术</a:t>
            </a:r>
            <a:endParaRPr lang="en-US" altLang="zh-CN" sz="1200" smtClean="0"/>
          </a:p>
        </p:txBody>
      </p:sp>
      <p:sp>
        <p:nvSpPr>
          <p:cNvPr id="18438"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F68EE05C-3EFB-4F5A-85D0-03023309D90B}" type="slidenum">
              <a:rPr lang="zh-CN" altLang="en-US" sz="1200" smtClean="0"/>
              <a:pPr/>
              <a:t>35</a:t>
            </a:fld>
            <a:endParaRPr lang="en-US" altLang="zh-CN" sz="1200" smtClean="0"/>
          </a:p>
        </p:txBody>
      </p:sp>
    </p:spTree>
    <p:extLst>
      <p:ext uri="{BB962C8B-B14F-4D97-AF65-F5344CB8AC3E}">
        <p14:creationId xmlns:p14="http://schemas.microsoft.com/office/powerpoint/2010/main" xmlns="" val="1917207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a:xfrm>
            <a:off x="931494" y="686134"/>
            <a:ext cx="4995013" cy="3429186"/>
          </a:xfrm>
        </p:spPr>
      </p:sp>
      <p:sp>
        <p:nvSpPr>
          <p:cNvPr id="21507"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altLang="zh-CN" sz="1200" dirty="0" smtClean="0"/>
              <a:t>Amplitude is measured in decibels below full scale, or </a:t>
            </a:r>
            <a:r>
              <a:rPr lang="en-US" altLang="zh-CN" sz="1200" i="1" dirty="0" err="1" smtClean="0"/>
              <a:t>dBFS</a:t>
            </a:r>
            <a:r>
              <a:rPr lang="en-US" altLang="zh-CN" sz="1200" dirty="0" smtClean="0"/>
              <a:t>. The maximum possible amplitude is 0 </a:t>
            </a:r>
            <a:r>
              <a:rPr lang="en-US" altLang="zh-CN" sz="1200" dirty="0" err="1" smtClean="0"/>
              <a:t>dBFS</a:t>
            </a:r>
            <a:r>
              <a:rPr lang="en-US" altLang="zh-CN" sz="1200" dirty="0" smtClean="0"/>
              <a:t>; all amplitudes below that are expressed as negative numbers. </a:t>
            </a:r>
            <a:endParaRPr kumimoji="1" lang="zh-CN" altLang="en-US" sz="1200" b="1"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smtClean="0">
              <a:latin typeface="Arial" panose="020B0604020202020204" pitchFamily="34" charset="0"/>
            </a:endParaRPr>
          </a:p>
        </p:txBody>
      </p:sp>
      <p:sp>
        <p:nvSpPr>
          <p:cNvPr id="21508"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《多媒体技术及应用》</a:t>
            </a:r>
          </a:p>
        </p:txBody>
      </p:sp>
      <p:sp>
        <p:nvSpPr>
          <p:cNvPr id="21509"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第2章 多媒体音频技术</a:t>
            </a:r>
            <a:endParaRPr lang="en-US" altLang="zh-CN" sz="1200" smtClean="0"/>
          </a:p>
        </p:txBody>
      </p:sp>
      <p:sp>
        <p:nvSpPr>
          <p:cNvPr id="21510"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7A60DDF2-178A-4EE7-B9D0-411DD8B81DCE}" type="slidenum">
              <a:rPr lang="zh-CN" altLang="en-US" sz="1200" smtClean="0"/>
              <a:pPr/>
              <a:t>41</a:t>
            </a:fld>
            <a:endParaRPr lang="en-US" altLang="zh-CN" sz="1200" smtClean="0"/>
          </a:p>
        </p:txBody>
      </p:sp>
    </p:spTree>
    <p:extLst>
      <p:ext uri="{BB962C8B-B14F-4D97-AF65-F5344CB8AC3E}">
        <p14:creationId xmlns:p14="http://schemas.microsoft.com/office/powerpoint/2010/main" xmlns="" val="3021863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a:xfrm>
            <a:off x="931494" y="686134"/>
            <a:ext cx="4995013" cy="3429186"/>
          </a:xfrm>
        </p:spPr>
      </p:sp>
      <p:sp>
        <p:nvSpPr>
          <p:cNvPr id="21507"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altLang="zh-CN" sz="1200" dirty="0" smtClean="0"/>
              <a:t>Amplitude is measured in decibels below full scale, or </a:t>
            </a:r>
            <a:r>
              <a:rPr lang="en-US" altLang="zh-CN" sz="1200" i="1" dirty="0" err="1" smtClean="0"/>
              <a:t>dBFS</a:t>
            </a:r>
            <a:r>
              <a:rPr lang="en-US" altLang="zh-CN" sz="1200" dirty="0" smtClean="0"/>
              <a:t>. The maximum possible amplitude is 0 </a:t>
            </a:r>
            <a:r>
              <a:rPr lang="en-US" altLang="zh-CN" sz="1200" dirty="0" err="1" smtClean="0"/>
              <a:t>dBFS</a:t>
            </a:r>
            <a:r>
              <a:rPr lang="en-US" altLang="zh-CN" sz="1200" dirty="0" smtClean="0"/>
              <a:t>; all amplitudes below that are expressed as negative numbers. </a:t>
            </a:r>
          </a:p>
          <a:p>
            <a:pPr marL="0" marR="0" indent="0" algn="l" defTabSz="914400" rtl="0" eaLnBrk="0" fontAlgn="base" latinLnBrk="0" hangingPunct="0">
              <a:lnSpc>
                <a:spcPct val="100000"/>
              </a:lnSpc>
              <a:spcBef>
                <a:spcPct val="30000"/>
              </a:spcBef>
              <a:spcAft>
                <a:spcPct val="0"/>
              </a:spcAft>
              <a:buClrTx/>
              <a:buSzTx/>
              <a:buFontTx/>
              <a:buNone/>
              <a:defRPr/>
            </a:pPr>
            <a:r>
              <a:rPr kumimoji="1" lang="en-US" altLang="zh-CN" sz="1200" b="1"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human ear has a large dynamic range in sound reception. The ratio of the sound intensity that causes permanent damage during short exposure to that of the quietest sound that the ear can hear is greater than or equal to 1 trillion (1012).[34] Such large measurement ranges are conveniently expressed in logarithmic scale: the base-10 logarithm of 1012 is 12, which is expressed as a sound pressure level of 120 dB re 20 </a:t>
            </a:r>
            <a:r>
              <a:rPr kumimoji="1" lang="en-US" altLang="zh-CN" sz="1200" b="1" kern="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μPa</a:t>
            </a:r>
            <a:r>
              <a:rPr kumimoji="1" lang="en-US" altLang="zh-CN" sz="1200" b="1"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kumimoji="1" lang="zh-CN" altLang="en-US" sz="1200" b="1"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smtClean="0">
              <a:latin typeface="Arial" panose="020B0604020202020204" pitchFamily="34" charset="0"/>
            </a:endParaRPr>
          </a:p>
        </p:txBody>
      </p:sp>
      <p:sp>
        <p:nvSpPr>
          <p:cNvPr id="21508"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《多媒体技术及应用》</a:t>
            </a:r>
          </a:p>
        </p:txBody>
      </p:sp>
      <p:sp>
        <p:nvSpPr>
          <p:cNvPr id="21509"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第2章 多媒体音频技术</a:t>
            </a:r>
            <a:endParaRPr lang="en-US" altLang="zh-CN" sz="1200" smtClean="0"/>
          </a:p>
        </p:txBody>
      </p:sp>
      <p:sp>
        <p:nvSpPr>
          <p:cNvPr id="21510"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7A60DDF2-178A-4EE7-B9D0-411DD8B81DCE}" type="slidenum">
              <a:rPr lang="zh-CN" altLang="en-US" sz="1200" smtClean="0"/>
              <a:pPr/>
              <a:t>42</a:t>
            </a:fld>
            <a:endParaRPr lang="en-US" altLang="zh-CN" sz="1200" smtClean="0"/>
          </a:p>
        </p:txBody>
      </p:sp>
    </p:spTree>
    <p:extLst>
      <p:ext uri="{BB962C8B-B14F-4D97-AF65-F5344CB8AC3E}">
        <p14:creationId xmlns:p14="http://schemas.microsoft.com/office/powerpoint/2010/main" xmlns="" val="1888025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a:xfrm>
            <a:off x="931494" y="686134"/>
            <a:ext cx="4995013" cy="3429186"/>
          </a:xfrm>
        </p:spPr>
      </p:sp>
      <p:sp>
        <p:nvSpPr>
          <p:cNvPr id="21507"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altLang="zh-CN" sz="1200" dirty="0" smtClean="0"/>
              <a:t>Amplitude is measured in decibels below full scale, or </a:t>
            </a:r>
            <a:r>
              <a:rPr lang="en-US" altLang="zh-CN" sz="1200" i="1" dirty="0" err="1" smtClean="0"/>
              <a:t>dBFS</a:t>
            </a:r>
            <a:r>
              <a:rPr lang="en-US" altLang="zh-CN" sz="1200" dirty="0" smtClean="0"/>
              <a:t>. The maximum possible amplitude is 0 </a:t>
            </a:r>
            <a:r>
              <a:rPr lang="en-US" altLang="zh-CN" sz="1200" dirty="0" err="1" smtClean="0"/>
              <a:t>dBFS</a:t>
            </a:r>
            <a:r>
              <a:rPr lang="en-US" altLang="zh-CN" sz="1200" dirty="0" smtClean="0"/>
              <a:t>; all amplitudes below that are expressed as negative numbers. </a:t>
            </a:r>
          </a:p>
          <a:p>
            <a:pPr marL="0" marR="0" indent="0" algn="l" defTabSz="914400" rtl="0" eaLnBrk="0" fontAlgn="base" latinLnBrk="0" hangingPunct="0">
              <a:lnSpc>
                <a:spcPct val="100000"/>
              </a:lnSpc>
              <a:spcBef>
                <a:spcPct val="30000"/>
              </a:spcBef>
              <a:spcAft>
                <a:spcPct val="0"/>
              </a:spcAft>
              <a:buClrTx/>
              <a:buSzTx/>
              <a:buFontTx/>
              <a:buNone/>
              <a:defRPr/>
            </a:pPr>
            <a:r>
              <a:rPr kumimoji="1" lang="en-US" altLang="zh-CN" sz="1200" b="1"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human ear has a large dynamic range in sound reception. The ratio of the sound intensity that causes permanent damage during short exposure to that of the quietest sound that the ear can hear is greater than or equal to 1 trillion (1012).[34] Such large measurement ranges are conveniently expressed in logarithmic scale: the base-10 logarithm of 1012 is 12, which is expressed as a sound pressure level of 120 dB re 20 </a:t>
            </a:r>
            <a:r>
              <a:rPr kumimoji="1" lang="en-US" altLang="zh-CN" sz="1200" b="1" kern="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μPa</a:t>
            </a:r>
            <a:r>
              <a:rPr kumimoji="1" lang="en-US" altLang="zh-CN" sz="1200" b="1"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kumimoji="1" lang="zh-CN" altLang="en-US" sz="1200" b="1"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smtClean="0">
              <a:latin typeface="Arial" panose="020B0604020202020204" pitchFamily="34" charset="0"/>
            </a:endParaRPr>
          </a:p>
        </p:txBody>
      </p:sp>
      <p:sp>
        <p:nvSpPr>
          <p:cNvPr id="21508" name="页眉占位符 3"/>
          <p:cNvSpPr>
            <a:spLocks noGrp="1"/>
          </p:cNvSpPr>
          <p:nvPr>
            <p:ph type="hdr" sz="quarter"/>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《多媒体技术及应用》</a:t>
            </a:r>
          </a:p>
        </p:txBody>
      </p:sp>
      <p:sp>
        <p:nvSpPr>
          <p:cNvPr id="21509" name="日期占位符 4"/>
          <p:cNvSpPr>
            <a:spLocks noGrp="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zh-CN" altLang="en-US" sz="1200" smtClean="0"/>
              <a:t>第2章 多媒体音频技术</a:t>
            </a:r>
            <a:endParaRPr lang="en-US" altLang="zh-CN" sz="1200" smtClean="0"/>
          </a:p>
        </p:txBody>
      </p:sp>
      <p:sp>
        <p:nvSpPr>
          <p:cNvPr id="21510" name="灯片编号占位符 5"/>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7A60DDF2-178A-4EE7-B9D0-411DD8B81DCE}" type="slidenum">
              <a:rPr lang="zh-CN" altLang="en-US" sz="1200" smtClean="0"/>
              <a:pPr/>
              <a:t>43</a:t>
            </a:fld>
            <a:endParaRPr lang="en-US" altLang="zh-CN" sz="1200" smtClean="0"/>
          </a:p>
        </p:txBody>
      </p:sp>
    </p:spTree>
    <p:extLst>
      <p:ext uri="{BB962C8B-B14F-4D97-AF65-F5344CB8AC3E}">
        <p14:creationId xmlns:p14="http://schemas.microsoft.com/office/powerpoint/2010/main" xmlns="" val="1700528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87F739C-0E59-4711-82FB-0E2E6F600ECE}" type="datetimeFigureOut">
              <a:rPr lang="en-US" smtClean="0"/>
              <a:pPr/>
              <a:t>10/22/2018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66922A-B2C0-4B14-A958-5DECD1EAADD6}"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7F739C-0E59-4711-82FB-0E2E6F600ECE}" type="datetimeFigureOut">
              <a:rPr lang="en-US" smtClean="0"/>
              <a:pPr/>
              <a:t>10/22/2018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66922A-B2C0-4B14-A958-5DECD1EAADD6}"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7F739C-0E59-4711-82FB-0E2E6F600ECE}" type="datetimeFigureOut">
              <a:rPr lang="en-US" smtClean="0"/>
              <a:pPr/>
              <a:t>10/22/2018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66922A-B2C0-4B14-A958-5DECD1EAADD6}"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38400" y="228600"/>
            <a:ext cx="6400800" cy="1219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438400" y="1600200"/>
            <a:ext cx="31242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715000" y="1600200"/>
            <a:ext cx="31242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dt" sz="half" idx="10"/>
          </p:nvPr>
        </p:nvSpPr>
        <p:spPr/>
        <p:txBody>
          <a:bodyPr/>
          <a:lstStyle>
            <a:lvl1pPr>
              <a:defRPr/>
            </a:lvl1pPr>
          </a:lstStyle>
          <a:p>
            <a:pPr>
              <a:defRPr/>
            </a:pPr>
            <a:endParaRPr lang="en-US" altLang="zh-TW" dirty="0"/>
          </a:p>
        </p:txBody>
      </p:sp>
      <p:sp>
        <p:nvSpPr>
          <p:cNvPr id="6" name="Rectangle 8"/>
          <p:cNvSpPr>
            <a:spLocks noGrp="1" noChangeArrowheads="1"/>
          </p:cNvSpPr>
          <p:nvPr>
            <p:ph type="ftr" sz="quarter" idx="11"/>
          </p:nvPr>
        </p:nvSpPr>
        <p:spPr/>
        <p:txBody>
          <a:bodyPr/>
          <a:lstStyle>
            <a:lvl1pPr>
              <a:defRPr/>
            </a:lvl1pPr>
          </a:lstStyle>
          <a:p>
            <a:pPr>
              <a:defRPr/>
            </a:pPr>
            <a:endParaRPr lang="en-US" altLang="zh-TW" dirty="0"/>
          </a:p>
        </p:txBody>
      </p:sp>
      <p:sp>
        <p:nvSpPr>
          <p:cNvPr id="7" name="Rectangle 9"/>
          <p:cNvSpPr>
            <a:spLocks noGrp="1" noChangeArrowheads="1"/>
          </p:cNvSpPr>
          <p:nvPr>
            <p:ph type="sldNum" sz="quarter" idx="12"/>
          </p:nvPr>
        </p:nvSpPr>
        <p:spPr/>
        <p:txBody>
          <a:bodyPr/>
          <a:lstStyle>
            <a:lvl1pPr>
              <a:defRPr/>
            </a:lvl1pPr>
          </a:lstStyle>
          <a:p>
            <a:pPr>
              <a:defRPr/>
            </a:pPr>
            <a:fld id="{79A61FF7-4AAD-4EE7-BAD7-876092483935}" type="slidenum">
              <a:rPr lang="en-US" altLang="zh-TW"/>
              <a:pPr>
                <a:defRPr/>
              </a:pPr>
              <a:t>‹#›</a:t>
            </a:fld>
            <a:endParaRPr lang="en-US" altLang="zh-TW" dirty="0"/>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382713" y="76200"/>
            <a:ext cx="7292975" cy="762000"/>
          </a:xfrm>
        </p:spPr>
        <p:txBody>
          <a:bodyPr/>
          <a:lstStyle/>
          <a:p>
            <a:r>
              <a:rPr lang="en-US" altLang="zh-CN" smtClean="0"/>
              <a:t>Click to edit Master title style</a:t>
            </a:r>
            <a:endParaRPr lang="zh-CN" altLang="en-US"/>
          </a:p>
        </p:txBody>
      </p:sp>
      <p:sp>
        <p:nvSpPr>
          <p:cNvPr id="3" name="Text Placeholder 2"/>
          <p:cNvSpPr>
            <a:spLocks noGrp="1"/>
          </p:cNvSpPr>
          <p:nvPr>
            <p:ph type="body" sz="half" idx="1"/>
          </p:nvPr>
        </p:nvSpPr>
        <p:spPr>
          <a:xfrm>
            <a:off x="304800" y="990600"/>
            <a:ext cx="4191000" cy="5562600"/>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quarter" idx="2"/>
          </p:nvPr>
        </p:nvSpPr>
        <p:spPr>
          <a:xfrm>
            <a:off x="4648200" y="990600"/>
            <a:ext cx="4191000" cy="2705100"/>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Content Placeholder 4"/>
          <p:cNvSpPr>
            <a:spLocks noGrp="1"/>
          </p:cNvSpPr>
          <p:nvPr>
            <p:ph sz="quarter" idx="3"/>
          </p:nvPr>
        </p:nvSpPr>
        <p:spPr>
          <a:xfrm>
            <a:off x="4648200" y="3848100"/>
            <a:ext cx="4191000" cy="2705100"/>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Rectangle 13"/>
          <p:cNvSpPr>
            <a:spLocks noGrp="1" noChangeArrowheads="1"/>
          </p:cNvSpPr>
          <p:nvPr>
            <p:ph type="sldNum" sz="quarter" idx="10"/>
          </p:nvPr>
        </p:nvSpPr>
        <p:spPr/>
        <p:txBody>
          <a:bodyPr/>
          <a:lstStyle>
            <a:lvl1pPr>
              <a:defRPr/>
            </a:lvl1pPr>
          </a:lstStyle>
          <a:p>
            <a:pPr>
              <a:defRPr/>
            </a:pPr>
            <a:r>
              <a:rPr lang="zh-CN" altLang="en-US"/>
              <a:t>2-</a:t>
            </a:r>
            <a:fld id="{C5C166B9-59D0-47FD-ABC6-80003319F75E}"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7F739C-0E59-4711-82FB-0E2E6F600ECE}" type="datetimeFigureOut">
              <a:rPr lang="en-US" smtClean="0"/>
              <a:pPr/>
              <a:t>10/22/2018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66922A-B2C0-4B14-A958-5DECD1EAADD6}"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87F739C-0E59-4711-82FB-0E2E6F600ECE}" type="datetimeFigureOut">
              <a:rPr lang="en-US" smtClean="0"/>
              <a:pPr/>
              <a:t>10/22/2018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66922A-B2C0-4B14-A958-5DECD1EAADD6}"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87F739C-0E59-4711-82FB-0E2E6F600ECE}" type="datetimeFigureOut">
              <a:rPr lang="en-US" smtClean="0"/>
              <a:pPr/>
              <a:t>10/22/2018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66922A-B2C0-4B14-A958-5DECD1EAADD6}"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87F739C-0E59-4711-82FB-0E2E6F600ECE}" type="datetimeFigureOut">
              <a:rPr lang="en-US" smtClean="0"/>
              <a:pPr/>
              <a:t>10/22/2018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866922A-B2C0-4B14-A958-5DECD1EAADD6}"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87F739C-0E59-4711-82FB-0E2E6F600ECE}" type="datetimeFigureOut">
              <a:rPr lang="en-US" smtClean="0"/>
              <a:pPr/>
              <a:t>10/22/2018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866922A-B2C0-4B14-A958-5DECD1EAADD6}"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7F739C-0E59-4711-82FB-0E2E6F600ECE}" type="datetimeFigureOut">
              <a:rPr lang="en-US" smtClean="0"/>
              <a:pPr/>
              <a:t>10/22/2018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866922A-B2C0-4B14-A958-5DECD1EAADD6}"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7F739C-0E59-4711-82FB-0E2E6F600ECE}" type="datetimeFigureOut">
              <a:rPr lang="en-US" smtClean="0"/>
              <a:pPr/>
              <a:t>10/22/2018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66922A-B2C0-4B14-A958-5DECD1EAADD6}"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7F739C-0E59-4711-82FB-0E2E6F600ECE}" type="datetimeFigureOut">
              <a:rPr lang="en-US" smtClean="0"/>
              <a:pPr/>
              <a:t>10/22/2018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66922A-B2C0-4B14-A958-5DECD1EAADD6}"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7F739C-0E59-4711-82FB-0E2E6F600ECE}" type="datetimeFigureOut">
              <a:rPr lang="en-US" smtClean="0"/>
              <a:pPr/>
              <a:t>10/22/2018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6922A-B2C0-4B14-A958-5DECD1EAADD6}"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93.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94.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emf"/><Relationship Id="rId7"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emf"/><Relationship Id="rId4" Type="http://schemas.openxmlformats.org/officeDocument/2006/relationships/image" Target="../media/image97.png"/></Relationships>
</file>

<file path=ppt/slides/_rels/slide9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03.emf"/></Relationships>
</file>

<file path=ppt/slides/_rels/slide9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98.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098" name="Picture 2" descr="1&#10;CHAPTER 4&#10;SOUND&#10; "/>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6&#10;Sound&#10;• A pleasant sound has a regular wave pattern. The pattern is&#10;repeated over and over.&#10; But the waves of noise ar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7&#10;Characteristic of Sound Waves&#10;• Sound is described in terms of two characteristics:&#10;– Frequency (or pitch)&#10;– Amplitude (..."/>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13314" name="Picture 2" descr="8&#10;Frequency&#10;• Frequency is a measure of how many vibrations occur in one second.&#10;This is measured in Hertz (abbreviation H..."/>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12290" name="Picture 2" descr="9&#10;Amplitude&#10;• Amplitude is the maximum displacement of a wave from an&#10;equilibrium position.&#10;– The louder a sound, the mor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11266" name="Picture 2" descr="10&#10;Characteristic of Sound Waves&#10;distance&#10;along wave&#10;Cycle&#10;Time for one cycle&#10;Amplitude wavelength&#10; "/>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28674" name="Picture 2" descr="11&#10;4.2 The Power of Sound&#10;• Audio in Macintosh and Windows&#10;– Both Macintosh and Windows PC platform, have the&#10;default syst..."/>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27650" name="Picture 2" descr="12&#10;Audio Recording Software&#10;• Sound Recorders for Windows&#10;– Both Macintosh and Windows PC platform have the default sound...."/>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26626" name="Picture 2" descr="13&#10; "/>
          <p:cNvPicPr>
            <a:picLocks noChangeAspect="1" noChangeArrowheads="1"/>
          </p:cNvPicPr>
          <p:nvPr/>
        </p:nvPicPr>
        <p:blipFill>
          <a:blip r:embed="rId2"/>
          <a:srcRect/>
          <a:stretch>
            <a:fillRect/>
          </a:stretch>
        </p:blipFill>
        <p:spPr bwMode="auto">
          <a:xfrm>
            <a:off x="0" y="1"/>
            <a:ext cx="9144000" cy="676926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25602" name="Picture 2" descr="14&#10;Basic Sound Recorder&#10;Sound conversion&#10;Basic Effects&#10; "/>
          <p:cNvPicPr>
            <a:picLocks noChangeAspect="1" noChangeArrowheads="1"/>
          </p:cNvPicPr>
          <p:nvPr/>
        </p:nvPicPr>
        <p:blipFill>
          <a:blip r:embed="rId2"/>
          <a:srcRect/>
          <a:stretch>
            <a:fillRect/>
          </a:stretch>
        </p:blipFill>
        <p:spPr bwMode="auto">
          <a:xfrm>
            <a:off x="0" y="0"/>
            <a:ext cx="9144000" cy="70104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D:\MULTIMEDIA 2018 PPT DOWNLOADS\SATHYA-MULTIMDEIA PPT DOWNLOADS2018\Analog+and+Digital+Signals.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2&#10;What is SOUND?&#10;• Sound comprises the spoken word, voices, music and even noise.&#10;• It is a complex relationship involving..."/>
          <p:cNvPicPr>
            <a:picLocks noChangeAspect="1" noChangeArrowheads="1"/>
          </p:cNvPicPr>
          <p:nvPr/>
        </p:nvPicPr>
        <p:blipFill>
          <a:blip r:embed="rId2"/>
          <a:srcRect/>
          <a:stretch>
            <a:fillRect/>
          </a:stretch>
        </p:blipFill>
        <p:spPr bwMode="auto">
          <a:xfrm>
            <a:off x="1591" y="0"/>
            <a:ext cx="9142409" cy="6705600"/>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MULTIMEDIA 2018 PPT DOWNLOADS\SATHYA-MULTIMDEIA PPT DOWNLOADS2018\Analog-vs-Digital.png"/>
          <p:cNvPicPr>
            <a:picLocks noChangeAspect="1" noChangeArrowheads="1"/>
          </p:cNvPicPr>
          <p:nvPr/>
        </p:nvPicPr>
        <p:blipFill>
          <a:blip r:embed="rId2"/>
          <a:srcRect/>
          <a:stretch>
            <a:fillRect/>
          </a:stretch>
        </p:blipFill>
        <p:spPr bwMode="auto">
          <a:xfrm>
            <a:off x="457200" y="381000"/>
            <a:ext cx="8456613" cy="535940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D:\MULTIMEDIA 2018 PPT DOWNLOADS\SATHYA-MULTIMDEIA PPT DOWNLOADS2018\Digital+Signals+versus+Analog+Signals.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descr="D:\MULTIMEDIA 2018 PPT DOWNLOADS\SATHYA-MULTIMDEIA PPT DOWNLOADS2018\analog-and-digital-signals-4-638.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MULTIMEDIA 2018 PPT DOWNLOADS\SATHYA-MULTIMDEIA PPT DOWNLOADS2018\analog-digital-barack2.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24578" name="Picture 2" descr="15&#10;Analogue to Digital Audio&#10;Analogue audio&#10;• The name for an electronic signal that carries its information of sound as&#10;c..."/>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9218" name="Picture 2" descr="C:\Users\PARTHIV\Favorites\Downloads\Multimedia ANALOG TO DIGITAL PPT.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D:\MULTIMEDIA 2018 PPT DOWNLOADS\SATHYA-MULTIMDEIA PPT DOWNLOADS2018\MM-digital-audiogital-signal-processing-analog-.jpg"/>
          <p:cNvPicPr>
            <a:picLocks noChangeAspect="1" noChangeArrowheads="1"/>
          </p:cNvPicPr>
          <p:nvPr/>
        </p:nvPicPr>
        <p:blipFill>
          <a:blip r:embed="rId2"/>
          <a:srcRect/>
          <a:stretch>
            <a:fillRect/>
          </a:stretch>
        </p:blipFill>
        <p:spPr bwMode="auto">
          <a:xfrm>
            <a:off x="0" y="152400"/>
            <a:ext cx="9144000" cy="67056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descr="D:\MULTIMEDIA 2018 PPT DOWNLOADS\SATHYA-MULTIMDEIA PPT DOWNLOADS2018\Three+step+procMULTIMEDIAAnalog+to+Digital+conversionSTEPSPPT.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descr="D:\MULTIMEDIA 2018 PPT DOWNLOADS\SATHYA-MULTIMDEIA PPT DOWNLOADS2018\MULTIMEDIADigital+Representation+of+SpeechPPT.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10242" name="Picture 2" descr="C:\Users\PARTHIV\Favorites\Downloads\MULTIMEDIA Analog+to+digital+conversionPPT.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zh-CN" altLang="en-US" sz="1400" b="0" smtClean="0">
                <a:ea typeface="宋体" panose="02010600030101010101" pitchFamily="2" charset="-122"/>
              </a:rPr>
              <a:t>2-</a:t>
            </a:r>
            <a:fld id="{CC437DDE-FCB3-4340-9950-067AD166BD67}" type="slidenum">
              <a:rPr kumimoji="0" lang="zh-CN" altLang="en-US" sz="1400" b="0" smtClean="0">
                <a:ea typeface="宋体" panose="02010600030101010101" pitchFamily="2" charset="-122"/>
              </a:rPr>
              <a:pPr>
                <a:spcBef>
                  <a:spcPct val="0"/>
                </a:spcBef>
                <a:buClrTx/>
                <a:buSzTx/>
                <a:buFontTx/>
                <a:buNone/>
              </a:pPr>
              <a:t>3</a:t>
            </a:fld>
            <a:endParaRPr kumimoji="0" lang="en-US" altLang="zh-CN" sz="1400" b="0" smtClean="0">
              <a:ea typeface="宋体" panose="02010600030101010101" pitchFamily="2" charset="-122"/>
            </a:endParaRPr>
          </a:p>
        </p:txBody>
      </p:sp>
      <p:sp>
        <p:nvSpPr>
          <p:cNvPr id="7171" name="Rectangle 3"/>
          <p:cNvSpPr>
            <a:spLocks noGrp="1" noChangeArrowheads="1"/>
          </p:cNvSpPr>
          <p:nvPr>
            <p:ph type="body" sz="half" idx="1"/>
          </p:nvPr>
        </p:nvSpPr>
        <p:spPr>
          <a:xfrm>
            <a:off x="609600" y="838200"/>
            <a:ext cx="8089900" cy="457200"/>
          </a:xfrm>
        </p:spPr>
        <p:txBody>
          <a:bodyPr>
            <a:normAutofit fontScale="92500" lnSpcReduction="20000"/>
          </a:bodyPr>
          <a:lstStyle/>
          <a:p>
            <a:pPr eaLnBrk="1" hangingPunct="1">
              <a:buNone/>
            </a:pPr>
            <a:r>
              <a:rPr lang="en-US" altLang="zh-CN" b="1" u="sng" dirty="0" smtClean="0">
                <a:solidFill>
                  <a:schemeClr val="accent2">
                    <a:lumMod val="75000"/>
                  </a:schemeClr>
                </a:solidFill>
                <a:latin typeface="Times New Roman" panose="02020603050405020304" pitchFamily="18" charset="0"/>
                <a:cs typeface="Times New Roman" panose="02020603050405020304" pitchFamily="18" charset="0"/>
              </a:rPr>
              <a:t>Basic of Sound</a:t>
            </a:r>
            <a:endParaRPr lang="zh-CN" altLang="en-US" b="1" u="sng" dirty="0" smtClean="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33152" name="Rectangle 32"/>
          <p:cNvSpPr>
            <a:spLocks noGrp="1" noChangeArrowheads="1"/>
          </p:cNvSpPr>
          <p:nvPr>
            <p:ph type="title"/>
          </p:nvPr>
        </p:nvSpPr>
        <p:spPr>
          <a:xfrm>
            <a:off x="1371600" y="76200"/>
            <a:ext cx="6369050" cy="762000"/>
          </a:xfrm>
        </p:spPr>
        <p:txBody>
          <a:bodyPr/>
          <a:lstStyle/>
          <a:p>
            <a:pPr algn="ctr" eaLnBrk="1" hangingPunct="1">
              <a:defRPr/>
            </a:pPr>
            <a:r>
              <a:rPr lang="en-US" altLang="zh-CN"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Basic of Digital Audio</a:t>
            </a:r>
            <a:endParaRPr lang="zh-CN" altLang="en-US"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7173" name="Content Placeholder 2"/>
          <p:cNvSpPr>
            <a:spLocks noGrp="1"/>
          </p:cNvSpPr>
          <p:nvPr>
            <p:ph sz="quarter" idx="1"/>
          </p:nvPr>
        </p:nvSpPr>
        <p:spPr>
          <a:xfrm>
            <a:off x="776288" y="1219201"/>
            <a:ext cx="8367712" cy="5378450"/>
          </a:xfrm>
        </p:spPr>
        <p:txBody>
          <a:bodyPr/>
          <a:lstStyle/>
          <a:p>
            <a:pPr eaLnBrk="1" hangingPunct="1">
              <a:buNone/>
            </a:pPr>
            <a:r>
              <a:rPr lang="en-US" altLang="zh-CN" sz="2400" b="1" dirty="0" smtClean="0">
                <a:latin typeface="Times New Roman" panose="02020603050405020304" pitchFamily="18" charset="0"/>
                <a:cs typeface="Times New Roman" panose="02020603050405020304" pitchFamily="18" charset="0"/>
              </a:rPr>
              <a:t>Sound: </a:t>
            </a:r>
            <a:r>
              <a:rPr lang="en-US" altLang="zh-CN" sz="2400" b="0" dirty="0" smtClean="0">
                <a:latin typeface="Times New Roman" panose="02020603050405020304" pitchFamily="18" charset="0"/>
                <a:cs typeface="Times New Roman" panose="02020603050405020304" pitchFamily="18" charset="0"/>
              </a:rPr>
              <a:t>a travelling wave that is an oscillation of pressure transmitted through a solid, liquid, or air, composed of frequencies within the range of hearing.</a:t>
            </a:r>
            <a:endParaRPr lang="zh-CN" altLang="en-US" sz="2400" b="0" dirty="0" smtClean="0">
              <a:latin typeface="Times New Roman" panose="02020603050405020304" pitchFamily="18" charset="0"/>
              <a:cs typeface="Times New Roman" panose="02020603050405020304" pitchFamily="18" charset="0"/>
            </a:endParaRPr>
          </a:p>
        </p:txBody>
      </p:sp>
      <p:grpSp>
        <p:nvGrpSpPr>
          <p:cNvPr id="2" name="Group 27"/>
          <p:cNvGrpSpPr/>
          <p:nvPr/>
        </p:nvGrpSpPr>
        <p:grpSpPr bwMode="auto">
          <a:xfrm>
            <a:off x="1219200" y="2286000"/>
            <a:ext cx="7162800" cy="2682875"/>
            <a:chOff x="1240" y="1449"/>
            <a:chExt cx="3224" cy="1354"/>
          </a:xfrm>
        </p:grpSpPr>
        <p:grpSp>
          <p:nvGrpSpPr>
            <p:cNvPr id="3" name="Group 12"/>
            <p:cNvGrpSpPr/>
            <p:nvPr/>
          </p:nvGrpSpPr>
          <p:grpSpPr bwMode="auto">
            <a:xfrm>
              <a:off x="1240" y="1536"/>
              <a:ext cx="3224" cy="1267"/>
              <a:chOff x="1254" y="1983"/>
              <a:chExt cx="3224" cy="1267"/>
            </a:xfrm>
          </p:grpSpPr>
          <p:sp>
            <p:nvSpPr>
              <p:cNvPr id="7180" name="Text Box 13"/>
              <p:cNvSpPr txBox="1">
                <a:spLocks noChangeArrowheads="1"/>
              </p:cNvSpPr>
              <p:nvPr/>
            </p:nvSpPr>
            <p:spPr bwMode="auto">
              <a:xfrm>
                <a:off x="4266" y="2595"/>
                <a:ext cx="212" cy="2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en-US" altLang="zh-CN" sz="2400" b="0" i="1">
                    <a:latin typeface="Times New Roman" panose="02020603050405020304" pitchFamily="18" charset="0"/>
                    <a:ea typeface="宋体" panose="02010600030101010101" pitchFamily="2" charset="-122"/>
                  </a:rPr>
                  <a:t>t</a:t>
                </a:r>
              </a:p>
            </p:txBody>
          </p:sp>
          <p:sp>
            <p:nvSpPr>
              <p:cNvPr id="7181" name="Text Box 14"/>
              <p:cNvSpPr txBox="1">
                <a:spLocks noChangeArrowheads="1"/>
              </p:cNvSpPr>
              <p:nvPr/>
            </p:nvSpPr>
            <p:spPr bwMode="auto">
              <a:xfrm>
                <a:off x="3564" y="2414"/>
                <a:ext cx="666" cy="2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en-US" altLang="zh-CN" sz="1600" b="0">
                    <a:latin typeface="Times New Roman" panose="02020603050405020304" pitchFamily="18" charset="0"/>
                    <a:ea typeface="宋体" panose="02010600030101010101" pitchFamily="2" charset="-122"/>
                  </a:rPr>
                  <a:t>Amplitude</a:t>
                </a:r>
                <a:endParaRPr lang="zh-CN" altLang="en-US" sz="1600" b="0">
                  <a:latin typeface="Times New Roman" panose="02020603050405020304" pitchFamily="18" charset="0"/>
                  <a:ea typeface="宋体" panose="02010600030101010101" pitchFamily="2" charset="-122"/>
                </a:endParaRPr>
              </a:p>
            </p:txBody>
          </p:sp>
          <p:sp>
            <p:nvSpPr>
              <p:cNvPr id="7182" name="Text Box 15"/>
              <p:cNvSpPr txBox="1">
                <a:spLocks noChangeArrowheads="1"/>
              </p:cNvSpPr>
              <p:nvPr/>
            </p:nvSpPr>
            <p:spPr bwMode="auto">
              <a:xfrm>
                <a:off x="2012" y="1991"/>
                <a:ext cx="462" cy="2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en-US" altLang="zh-CN" sz="1600" b="0">
                    <a:latin typeface="Times New Roman" panose="02020603050405020304" pitchFamily="18" charset="0"/>
                    <a:ea typeface="宋体" panose="02010600030101010101" pitchFamily="2" charset="-122"/>
                  </a:rPr>
                  <a:t>Period</a:t>
                </a:r>
                <a:endParaRPr lang="zh-CN" altLang="en-US" sz="1600" b="0">
                  <a:latin typeface="Times New Roman" panose="02020603050405020304" pitchFamily="18" charset="0"/>
                  <a:ea typeface="宋体" panose="02010600030101010101" pitchFamily="2" charset="-122"/>
                </a:endParaRPr>
              </a:p>
            </p:txBody>
          </p:sp>
          <p:sp>
            <p:nvSpPr>
              <p:cNvPr id="7183" name="Line 16"/>
              <p:cNvSpPr>
                <a:spLocks noChangeShapeType="1"/>
              </p:cNvSpPr>
              <p:nvPr/>
            </p:nvSpPr>
            <p:spPr bwMode="auto">
              <a:xfrm>
                <a:off x="1254" y="2722"/>
                <a:ext cx="3019" cy="0"/>
              </a:xfrm>
              <a:prstGeom prst="line">
                <a:avLst/>
              </a:prstGeom>
              <a:noFill/>
              <a:ln w="9525">
                <a:solidFill>
                  <a:srgbClr val="000000"/>
                </a:solidFill>
                <a:round/>
                <a:tailEnd type="stealth" w="med" len="sm"/>
              </a:ln>
              <a:extLst>
                <a:ext uri="{909E8E84-426E-40DD-AFC4-6F175D3DCCD1}">
                  <a14:hiddenFill xmlns:a14="http://schemas.microsoft.com/office/drawing/2010/main" xmlns="">
                    <a:noFill/>
                  </a14:hiddenFill>
                </a:ext>
              </a:extLst>
            </p:spPr>
            <p:txBody>
              <a:bodyPr/>
              <a:lstStyle/>
              <a:p>
                <a:endParaRPr lang="zh-CN" altLang="en-US"/>
              </a:p>
            </p:txBody>
          </p:sp>
          <p:sp>
            <p:nvSpPr>
              <p:cNvPr id="7184" name="Line 17"/>
              <p:cNvSpPr>
                <a:spLocks noChangeShapeType="1"/>
              </p:cNvSpPr>
              <p:nvPr/>
            </p:nvSpPr>
            <p:spPr bwMode="auto">
              <a:xfrm flipV="1">
                <a:off x="1666" y="1983"/>
                <a:ext cx="0" cy="1267"/>
              </a:xfrm>
              <a:prstGeom prst="line">
                <a:avLst/>
              </a:prstGeom>
              <a:noFill/>
              <a:ln w="9525">
                <a:solidFill>
                  <a:srgbClr val="000000"/>
                </a:solidFill>
                <a:round/>
                <a:tailEnd type="stealth" w="med" len="sm"/>
              </a:ln>
              <a:extLst>
                <a:ext uri="{909E8E84-426E-40DD-AFC4-6F175D3DCCD1}">
                  <a14:hiddenFill xmlns:a14="http://schemas.microsoft.com/office/drawing/2010/main" xmlns="">
                    <a:noFill/>
                  </a14:hiddenFill>
                </a:ext>
              </a:extLst>
            </p:spPr>
            <p:txBody>
              <a:bodyPr/>
              <a:lstStyle/>
              <a:p>
                <a:endParaRPr lang="zh-CN" altLang="en-US"/>
              </a:p>
            </p:txBody>
          </p:sp>
          <p:sp>
            <p:nvSpPr>
              <p:cNvPr id="7185" name="Freeform 18"/>
              <p:cNvSpPr/>
              <p:nvPr/>
            </p:nvSpPr>
            <p:spPr bwMode="auto">
              <a:xfrm>
                <a:off x="1666" y="2301"/>
                <a:ext cx="1097" cy="844"/>
              </a:xfrm>
              <a:custGeom>
                <a:avLst/>
                <a:gdLst>
                  <a:gd name="T0" fmla="*/ 0 w 1440"/>
                  <a:gd name="T1" fmla="*/ 4 h 1248"/>
                  <a:gd name="T2" fmla="*/ 11 w 1440"/>
                  <a:gd name="T3" fmla="*/ 0 h 1248"/>
                  <a:gd name="T4" fmla="*/ 21 w 1440"/>
                  <a:gd name="T5" fmla="*/ 4 h 1248"/>
                  <a:gd name="T6" fmla="*/ 32 w 1440"/>
                  <a:gd name="T7" fmla="*/ 7 h 1248"/>
                  <a:gd name="T8" fmla="*/ 42 w 1440"/>
                  <a:gd name="T9" fmla="*/ 4 h 1248"/>
                  <a:gd name="T10" fmla="*/ 0 60000 65536"/>
                  <a:gd name="T11" fmla="*/ 0 60000 65536"/>
                  <a:gd name="T12" fmla="*/ 0 60000 65536"/>
                  <a:gd name="T13" fmla="*/ 0 60000 65536"/>
                  <a:gd name="T14" fmla="*/ 0 60000 65536"/>
                  <a:gd name="T15" fmla="*/ 0 w 1440"/>
                  <a:gd name="T16" fmla="*/ 0 h 1248"/>
                  <a:gd name="T17" fmla="*/ 1440 w 1440"/>
                  <a:gd name="T18" fmla="*/ 1248 h 1248"/>
                </a:gdLst>
                <a:ahLst/>
                <a:cxnLst>
                  <a:cxn ang="T10">
                    <a:pos x="T0" y="T1"/>
                  </a:cxn>
                  <a:cxn ang="T11">
                    <a:pos x="T2" y="T3"/>
                  </a:cxn>
                  <a:cxn ang="T12">
                    <a:pos x="T4" y="T5"/>
                  </a:cxn>
                  <a:cxn ang="T13">
                    <a:pos x="T6" y="T7"/>
                  </a:cxn>
                  <a:cxn ang="T14">
                    <a:pos x="T8" y="T9"/>
                  </a:cxn>
                </a:cxnLst>
                <a:rect l="T15" t="T16" r="T17" b="T18"/>
                <a:pathLst>
                  <a:path w="1440" h="1248">
                    <a:moveTo>
                      <a:pt x="0" y="624"/>
                    </a:moveTo>
                    <a:cubicBezTo>
                      <a:pt x="120" y="312"/>
                      <a:pt x="240" y="0"/>
                      <a:pt x="360" y="0"/>
                    </a:cubicBezTo>
                    <a:cubicBezTo>
                      <a:pt x="480" y="0"/>
                      <a:pt x="600" y="416"/>
                      <a:pt x="720" y="624"/>
                    </a:cubicBezTo>
                    <a:cubicBezTo>
                      <a:pt x="840" y="832"/>
                      <a:pt x="960" y="1248"/>
                      <a:pt x="1080" y="1248"/>
                    </a:cubicBezTo>
                    <a:cubicBezTo>
                      <a:pt x="1200" y="1248"/>
                      <a:pt x="1320" y="936"/>
                      <a:pt x="1440" y="624"/>
                    </a:cubicBezTo>
                  </a:path>
                </a:pathLst>
              </a:custGeom>
              <a:noFill/>
              <a:ln w="9525">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7186" name="Freeform 19"/>
              <p:cNvSpPr/>
              <p:nvPr/>
            </p:nvSpPr>
            <p:spPr bwMode="auto">
              <a:xfrm>
                <a:off x="2763" y="2301"/>
                <a:ext cx="1098" cy="844"/>
              </a:xfrm>
              <a:custGeom>
                <a:avLst/>
                <a:gdLst>
                  <a:gd name="T0" fmla="*/ 0 w 1440"/>
                  <a:gd name="T1" fmla="*/ 4 h 1248"/>
                  <a:gd name="T2" fmla="*/ 11 w 1440"/>
                  <a:gd name="T3" fmla="*/ 0 h 1248"/>
                  <a:gd name="T4" fmla="*/ 21 w 1440"/>
                  <a:gd name="T5" fmla="*/ 4 h 1248"/>
                  <a:gd name="T6" fmla="*/ 32 w 1440"/>
                  <a:gd name="T7" fmla="*/ 7 h 1248"/>
                  <a:gd name="T8" fmla="*/ 43 w 1440"/>
                  <a:gd name="T9" fmla="*/ 4 h 1248"/>
                  <a:gd name="T10" fmla="*/ 0 60000 65536"/>
                  <a:gd name="T11" fmla="*/ 0 60000 65536"/>
                  <a:gd name="T12" fmla="*/ 0 60000 65536"/>
                  <a:gd name="T13" fmla="*/ 0 60000 65536"/>
                  <a:gd name="T14" fmla="*/ 0 60000 65536"/>
                  <a:gd name="T15" fmla="*/ 0 w 1440"/>
                  <a:gd name="T16" fmla="*/ 0 h 1248"/>
                  <a:gd name="T17" fmla="*/ 1440 w 1440"/>
                  <a:gd name="T18" fmla="*/ 1248 h 1248"/>
                </a:gdLst>
                <a:ahLst/>
                <a:cxnLst>
                  <a:cxn ang="T10">
                    <a:pos x="T0" y="T1"/>
                  </a:cxn>
                  <a:cxn ang="T11">
                    <a:pos x="T2" y="T3"/>
                  </a:cxn>
                  <a:cxn ang="T12">
                    <a:pos x="T4" y="T5"/>
                  </a:cxn>
                  <a:cxn ang="T13">
                    <a:pos x="T6" y="T7"/>
                  </a:cxn>
                  <a:cxn ang="T14">
                    <a:pos x="T8" y="T9"/>
                  </a:cxn>
                </a:cxnLst>
                <a:rect l="T15" t="T16" r="T17" b="T18"/>
                <a:pathLst>
                  <a:path w="1440" h="1248">
                    <a:moveTo>
                      <a:pt x="0" y="624"/>
                    </a:moveTo>
                    <a:cubicBezTo>
                      <a:pt x="120" y="312"/>
                      <a:pt x="240" y="0"/>
                      <a:pt x="360" y="0"/>
                    </a:cubicBezTo>
                    <a:cubicBezTo>
                      <a:pt x="480" y="0"/>
                      <a:pt x="600" y="416"/>
                      <a:pt x="720" y="624"/>
                    </a:cubicBezTo>
                    <a:cubicBezTo>
                      <a:pt x="840" y="832"/>
                      <a:pt x="960" y="1248"/>
                      <a:pt x="1080" y="1248"/>
                    </a:cubicBezTo>
                    <a:cubicBezTo>
                      <a:pt x="1200" y="1248"/>
                      <a:pt x="1320" y="936"/>
                      <a:pt x="1440" y="624"/>
                    </a:cubicBezTo>
                  </a:path>
                </a:pathLst>
              </a:custGeom>
              <a:noFill/>
              <a:ln w="9525">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7187" name="Line 20"/>
              <p:cNvSpPr>
                <a:spLocks noChangeShapeType="1"/>
              </p:cNvSpPr>
              <p:nvPr/>
            </p:nvSpPr>
            <p:spPr bwMode="auto">
              <a:xfrm flipV="1">
                <a:off x="2763" y="2090"/>
                <a:ext cx="0" cy="632"/>
              </a:xfrm>
              <a:prstGeom prst="line">
                <a:avLst/>
              </a:prstGeom>
              <a:noFill/>
              <a:ln w="9525">
                <a:solidFill>
                  <a:srgbClr val="000000"/>
                </a:solidFill>
                <a:prstDash val="dash"/>
                <a:round/>
              </a:ln>
              <a:extLst>
                <a:ext uri="{909E8E84-426E-40DD-AFC4-6F175D3DCCD1}">
                  <a14:hiddenFill xmlns:a14="http://schemas.microsoft.com/office/drawing/2010/main" xmlns="">
                    <a:noFill/>
                  </a14:hiddenFill>
                </a:ext>
              </a:extLst>
            </p:spPr>
            <p:txBody>
              <a:bodyPr/>
              <a:lstStyle/>
              <a:p>
                <a:endParaRPr lang="zh-CN" altLang="en-US"/>
              </a:p>
            </p:txBody>
          </p:sp>
          <p:sp>
            <p:nvSpPr>
              <p:cNvPr id="7188" name="Line 21"/>
              <p:cNvSpPr>
                <a:spLocks noChangeShapeType="1"/>
              </p:cNvSpPr>
              <p:nvPr/>
            </p:nvSpPr>
            <p:spPr bwMode="auto">
              <a:xfrm>
                <a:off x="1666" y="2195"/>
                <a:ext cx="1097" cy="0"/>
              </a:xfrm>
              <a:prstGeom prst="line">
                <a:avLst/>
              </a:prstGeom>
              <a:noFill/>
              <a:ln w="9525">
                <a:solidFill>
                  <a:srgbClr val="000000"/>
                </a:solidFill>
                <a:prstDash val="dash"/>
                <a:round/>
                <a:headEnd type="stealth" w="sm" len="sm"/>
                <a:tailEnd type="stealth" w="sm" len="sm"/>
              </a:ln>
              <a:extLst>
                <a:ext uri="{909E8E84-426E-40DD-AFC4-6F175D3DCCD1}">
                  <a14:hiddenFill xmlns:a14="http://schemas.microsoft.com/office/drawing/2010/main" xmlns="">
                    <a:noFill/>
                  </a14:hiddenFill>
                </a:ext>
              </a:extLst>
            </p:spPr>
            <p:txBody>
              <a:bodyPr/>
              <a:lstStyle/>
              <a:p>
                <a:endParaRPr lang="zh-CN" altLang="en-US"/>
              </a:p>
            </p:txBody>
          </p:sp>
          <p:sp>
            <p:nvSpPr>
              <p:cNvPr id="7189" name="Line 22"/>
              <p:cNvSpPr>
                <a:spLocks noChangeShapeType="1"/>
              </p:cNvSpPr>
              <p:nvPr/>
            </p:nvSpPr>
            <p:spPr bwMode="auto">
              <a:xfrm>
                <a:off x="3038" y="2301"/>
                <a:ext cx="686" cy="0"/>
              </a:xfrm>
              <a:prstGeom prst="line">
                <a:avLst/>
              </a:prstGeom>
              <a:noFill/>
              <a:ln w="9525">
                <a:solidFill>
                  <a:srgbClr val="000000"/>
                </a:solidFill>
                <a:prstDash val="dash"/>
                <a:round/>
              </a:ln>
              <a:extLst>
                <a:ext uri="{909E8E84-426E-40DD-AFC4-6F175D3DCCD1}">
                  <a14:hiddenFill xmlns:a14="http://schemas.microsoft.com/office/drawing/2010/main" xmlns="">
                    <a:noFill/>
                  </a14:hiddenFill>
                </a:ext>
              </a:extLst>
            </p:spPr>
            <p:txBody>
              <a:bodyPr/>
              <a:lstStyle/>
              <a:p>
                <a:endParaRPr lang="zh-CN" altLang="en-US"/>
              </a:p>
            </p:txBody>
          </p:sp>
          <p:sp>
            <p:nvSpPr>
              <p:cNvPr id="7190" name="Line 23"/>
              <p:cNvSpPr>
                <a:spLocks noChangeShapeType="1"/>
              </p:cNvSpPr>
              <p:nvPr/>
            </p:nvSpPr>
            <p:spPr bwMode="auto">
              <a:xfrm flipV="1">
                <a:off x="3587" y="2301"/>
                <a:ext cx="0" cy="844"/>
              </a:xfrm>
              <a:prstGeom prst="line">
                <a:avLst/>
              </a:prstGeom>
              <a:noFill/>
              <a:ln w="9525">
                <a:solidFill>
                  <a:srgbClr val="000000"/>
                </a:solidFill>
                <a:prstDash val="dash"/>
                <a:round/>
                <a:headEnd type="stealth" w="sm" len="sm"/>
                <a:tailEnd type="stealth" w="sm" len="sm"/>
              </a:ln>
              <a:extLst>
                <a:ext uri="{909E8E84-426E-40DD-AFC4-6F175D3DCCD1}">
                  <a14:hiddenFill xmlns:a14="http://schemas.microsoft.com/office/drawing/2010/main" xmlns="">
                    <a:noFill/>
                  </a14:hiddenFill>
                </a:ext>
              </a:extLst>
            </p:spPr>
            <p:txBody>
              <a:bodyPr/>
              <a:lstStyle/>
              <a:p>
                <a:endParaRPr lang="zh-CN" altLang="en-US"/>
              </a:p>
            </p:txBody>
          </p:sp>
        </p:grpSp>
        <p:sp>
          <p:nvSpPr>
            <p:cNvPr id="7179" name="Text Box 26"/>
            <p:cNvSpPr txBox="1">
              <a:spLocks noChangeArrowheads="1"/>
            </p:cNvSpPr>
            <p:nvPr/>
          </p:nvSpPr>
          <p:spPr bwMode="auto">
            <a:xfrm>
              <a:off x="1440" y="1449"/>
              <a:ext cx="240"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0" i="1">
                  <a:latin typeface="Times New Roman" panose="02020603050405020304" pitchFamily="18" charset="0"/>
                  <a:ea typeface="宋体" panose="02010600030101010101" pitchFamily="2" charset="-122"/>
                </a:rPr>
                <a:t>A</a:t>
              </a:r>
            </a:p>
          </p:txBody>
        </p:sp>
      </p:grpSp>
      <p:grpSp>
        <p:nvGrpSpPr>
          <p:cNvPr id="4" name="Group 33"/>
          <p:cNvGrpSpPr/>
          <p:nvPr/>
        </p:nvGrpSpPr>
        <p:grpSpPr bwMode="auto">
          <a:xfrm>
            <a:off x="0" y="4953001"/>
            <a:ext cx="8845142" cy="1768363"/>
            <a:chOff x="624" y="2926"/>
            <a:chExt cx="5061" cy="893"/>
          </a:xfrm>
        </p:grpSpPr>
        <p:sp>
          <p:nvSpPr>
            <p:cNvPr id="7176" name="Text Box 24" descr="水滴"/>
            <p:cNvSpPr txBox="1">
              <a:spLocks noChangeArrowheads="1"/>
            </p:cNvSpPr>
            <p:nvPr/>
          </p:nvSpPr>
          <p:spPr bwMode="auto">
            <a:xfrm>
              <a:off x="1365" y="2964"/>
              <a:ext cx="4320" cy="85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spcBef>
                  <a:spcPct val="10000"/>
                </a:spcBef>
                <a:buClrTx/>
                <a:buSzTx/>
                <a:buFontTx/>
                <a:buNone/>
              </a:pPr>
              <a:r>
                <a:rPr lang="en-US" altLang="zh-CN" sz="2000" dirty="0">
                  <a:latin typeface="Times New Roman" panose="02020603050405020304" pitchFamily="18" charset="0"/>
                  <a:cs typeface="Times New Roman" panose="02020603050405020304" pitchFamily="18" charset="0"/>
                </a:rPr>
                <a:t>Amplitude: </a:t>
              </a:r>
              <a:r>
                <a:rPr lang="en-US" altLang="zh-CN" sz="2000" b="0" dirty="0">
                  <a:latin typeface="Times New Roman" panose="02020603050405020304" pitchFamily="18" charset="0"/>
                  <a:cs typeface="Times New Roman" panose="02020603050405020304" pitchFamily="18" charset="0"/>
                </a:rPr>
                <a:t>the magnitude of change during one oscillation.</a:t>
              </a:r>
              <a:endParaRPr lang="zh-CN" altLang="en-US" sz="2000" dirty="0">
                <a:latin typeface="Times New Roman" panose="02020603050405020304" pitchFamily="18" charset="0"/>
                <a:cs typeface="Times New Roman" panose="02020603050405020304" pitchFamily="18" charset="0"/>
              </a:endParaRPr>
            </a:p>
            <a:p>
              <a:pPr>
                <a:spcBef>
                  <a:spcPct val="10000"/>
                </a:spcBef>
                <a:buClrTx/>
                <a:buSzTx/>
                <a:buFontTx/>
                <a:buNone/>
              </a:pPr>
              <a:r>
                <a:rPr lang="en-US" altLang="zh-CN" sz="2000" dirty="0">
                  <a:latin typeface="Times New Roman" panose="02020603050405020304" pitchFamily="18" charset="0"/>
                  <a:cs typeface="Times New Roman" panose="02020603050405020304" pitchFamily="18" charset="0"/>
                </a:rPr>
                <a:t>Period: </a:t>
              </a:r>
              <a:r>
                <a:rPr lang="en-US" altLang="zh-CN" sz="2000" b="0" dirty="0">
                  <a:latin typeface="Times New Roman" panose="02020603050405020304" pitchFamily="18" charset="0"/>
                  <a:cs typeface="Times New Roman" panose="02020603050405020304" pitchFamily="18" charset="0"/>
                </a:rPr>
                <a:t>the time interval between two successive occurrences of a recurrent event.</a:t>
              </a:r>
              <a:endParaRPr lang="zh-CN" altLang="en-US" sz="2000" dirty="0">
                <a:latin typeface="Times New Roman" panose="02020603050405020304" pitchFamily="18" charset="0"/>
                <a:cs typeface="Times New Roman" panose="02020603050405020304" pitchFamily="18" charset="0"/>
              </a:endParaRPr>
            </a:p>
            <a:p>
              <a:pPr>
                <a:spcBef>
                  <a:spcPct val="10000"/>
                </a:spcBef>
                <a:buClrTx/>
                <a:buSzTx/>
                <a:buFontTx/>
                <a:buNone/>
              </a:pPr>
              <a:r>
                <a:rPr lang="en-US" altLang="zh-CN" sz="2000" dirty="0">
                  <a:latin typeface="Times New Roman" panose="02020603050405020304" pitchFamily="18" charset="0"/>
                  <a:cs typeface="Times New Roman" panose="02020603050405020304" pitchFamily="18" charset="0"/>
                </a:rPr>
                <a:t>Frequency: </a:t>
              </a:r>
              <a:r>
                <a:rPr lang="en-US" altLang="zh-CN" sz="2000" b="0" dirty="0">
                  <a:latin typeface="Times New Roman" panose="02020603050405020304" pitchFamily="18" charset="0"/>
                  <a:cs typeface="Times New Roman" panose="02020603050405020304" pitchFamily="18" charset="0"/>
                </a:rPr>
                <a:t>the number of occurrences of a repeating event per unit time</a:t>
              </a:r>
              <a:r>
                <a:rPr lang="en-US" altLang="zh-CN" sz="1800" b="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p:txBody>
        </p:sp>
        <p:sp>
          <p:nvSpPr>
            <p:cNvPr id="40" name="Text Box 30"/>
            <p:cNvSpPr txBox="1">
              <a:spLocks noChangeArrowheads="1"/>
            </p:cNvSpPr>
            <p:nvPr/>
          </p:nvSpPr>
          <p:spPr bwMode="auto">
            <a:xfrm>
              <a:off x="624" y="2926"/>
              <a:ext cx="864" cy="446"/>
            </a:xfrm>
            <a:prstGeom prst="rect">
              <a:avLst/>
            </a:prstGeom>
            <a:noFill/>
            <a:ln w="9525">
              <a:noFill/>
              <a:miter lim="800000"/>
            </a:ln>
            <a:effectLst/>
          </p:spPr>
          <p:txBody>
            <a:bodyPr>
              <a:spAutoFit/>
            </a:bodyPr>
            <a:lstStyle/>
            <a:p>
              <a:pPr eaLnBrk="1" fontAlgn="auto" hangingPunct="1">
                <a:spcBef>
                  <a:spcPct val="50000"/>
                </a:spcBef>
                <a:spcAft>
                  <a:spcPts val="0"/>
                </a:spcAft>
                <a:defRPr/>
              </a:pPr>
              <a:r>
                <a:rPr lang="en-US" altLang="en-US" sz="2000" b="1" dirty="0">
                  <a:solidFill>
                    <a:srgbClr val="FF0000"/>
                  </a:solidFill>
                  <a:effectLst>
                    <a:outerShdw blurRad="38100" dist="38100" dir="2700000" algn="tl">
                      <a:srgbClr val="000000"/>
                    </a:outerShdw>
                  </a:effectLst>
                  <a:latin typeface="Times New Roman" panose="02020603050405020304" pitchFamily="18" charset="0"/>
                  <a:ea typeface="楷体_GB2312" pitchFamily="1" charset="-122"/>
                  <a:cs typeface="Times New Roman" panose="02020603050405020304" pitchFamily="18" charset="0"/>
                </a:rPr>
                <a:t>Essential Properties</a:t>
              </a:r>
              <a:endParaRPr lang="zh-CN" altLang="en-US" sz="2000" b="1" dirty="0">
                <a:solidFill>
                  <a:srgbClr val="FF0000"/>
                </a:solidFill>
                <a:effectLst>
                  <a:outerShdw blurRad="38100" dist="38100" dir="2700000" algn="tl">
                    <a:srgbClr val="000000"/>
                  </a:outerShdw>
                </a:effectLst>
                <a:latin typeface="Times New Roman" panose="02020603050405020304" pitchFamily="18" charset="0"/>
                <a:ea typeface="楷体_GB2312" pitchFamily="1" charset="-122"/>
                <a:cs typeface="Times New Roman" panose="02020603050405020304" pitchFamily="18" charset="0"/>
              </a:endParaRPr>
            </a:p>
          </p:txBody>
        </p:sp>
      </p:grpSp>
    </p:spTree>
  </p:cSld>
  <p:clrMapOvr>
    <a:masterClrMapping/>
  </p:clrMapOvr>
  <p:transition spd="slow">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descr="D:\MULTIMEDIA 2018 PPT DOWNLOADS\SATHYA-MULTIMDEIA PPT DOWNLOADS2018\ADC_ MMexample.gif"/>
          <p:cNvPicPr>
            <a:picLocks noChangeAspect="1" noChangeArrowheads="1"/>
          </p:cNvPicPr>
          <p:nvPr/>
        </p:nvPicPr>
        <p:blipFill>
          <a:blip r:embed="rId2"/>
          <a:srcRect/>
          <a:stretch>
            <a:fillRect/>
          </a:stretch>
        </p:blipFill>
        <p:spPr bwMode="auto">
          <a:xfrm>
            <a:off x="42863" y="0"/>
            <a:ext cx="9058275" cy="6858000"/>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23554" name="Picture 2" descr="16&#10;Capture &amp; Playback of Digital Audio&#10;Air pressure&#10;variations&#10;Captured via&#10;microphone&#10;Air pressure&#10;variations&#10;ADC&#10;Signal ..."/>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ULTIMEDIA 2018 PPT DOWNLOADS\SATHYA-MULTIMDEIA PPT DOWNLOADS2018\Analogtodigital-MM.png"/>
          <p:cNvPicPr>
            <a:picLocks noChangeAspect="1" noChangeArrowheads="1"/>
          </p:cNvPicPr>
          <p:nvPr/>
        </p:nvPicPr>
        <p:blipFill>
          <a:blip r:embed="rId2"/>
          <a:srcRect/>
          <a:stretch>
            <a:fillRect/>
          </a:stretch>
        </p:blipFill>
        <p:spPr bwMode="auto">
          <a:xfrm>
            <a:off x="-182526" y="0"/>
            <a:ext cx="9326526" cy="6857999"/>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32"/>
          <p:cNvSpPr>
            <a:spLocks noGrp="1" noChangeArrowheads="1"/>
          </p:cNvSpPr>
          <p:nvPr>
            <p:ph type="title"/>
          </p:nvPr>
        </p:nvSpPr>
        <p:spPr>
          <a:xfrm>
            <a:off x="827584" y="76200"/>
            <a:ext cx="7776666" cy="762000"/>
          </a:xfrm>
        </p:spPr>
        <p:txBody>
          <a:bodyPr/>
          <a:lstStyle/>
          <a:p>
            <a:pPr algn="ctr" eaLnBrk="1" hangingPunct="1">
              <a:defRPr/>
            </a:pPr>
            <a:r>
              <a:rPr lang="en-US" altLang="zh-CN" dirty="0">
                <a:effectLst>
                  <a:outerShdw blurRad="38100" dist="38100" dir="2700000" algn="tl">
                    <a:srgbClr val="C0C0C0"/>
                  </a:outerShdw>
                </a:effectLst>
                <a:latin typeface="Times New Roman" panose="02020603050405020304" pitchFamily="18" charset="0"/>
                <a:cs typeface="Times New Roman" panose="02020603050405020304" pitchFamily="18" charset="0"/>
              </a:rPr>
              <a:t>Procedure of audio digitalization</a:t>
            </a:r>
          </a:p>
        </p:txBody>
      </p:sp>
      <p:grpSp>
        <p:nvGrpSpPr>
          <p:cNvPr id="2" name="组合 1"/>
          <p:cNvGrpSpPr/>
          <p:nvPr/>
        </p:nvGrpSpPr>
        <p:grpSpPr>
          <a:xfrm>
            <a:off x="516186" y="1060543"/>
            <a:ext cx="8399462" cy="2242770"/>
            <a:chOff x="535756" y="4437112"/>
            <a:chExt cx="8399462" cy="2242770"/>
          </a:xfrm>
        </p:grpSpPr>
        <p:grpSp>
          <p:nvGrpSpPr>
            <p:cNvPr id="3" name="Group 66"/>
            <p:cNvGrpSpPr/>
            <p:nvPr/>
          </p:nvGrpSpPr>
          <p:grpSpPr bwMode="auto">
            <a:xfrm>
              <a:off x="535756" y="5971857"/>
              <a:ext cx="8399462" cy="708025"/>
              <a:chOff x="144" y="2342"/>
              <a:chExt cx="4910" cy="446"/>
            </a:xfrm>
          </p:grpSpPr>
          <p:grpSp>
            <p:nvGrpSpPr>
              <p:cNvPr id="4" name="Group 63"/>
              <p:cNvGrpSpPr/>
              <p:nvPr/>
            </p:nvGrpSpPr>
            <p:grpSpPr bwMode="auto">
              <a:xfrm>
                <a:off x="723" y="2438"/>
                <a:ext cx="3669" cy="252"/>
                <a:chOff x="723" y="2438"/>
                <a:chExt cx="3669" cy="252"/>
              </a:xfrm>
            </p:grpSpPr>
            <p:sp>
              <p:nvSpPr>
                <p:cNvPr id="13329" name="Text Box 56"/>
                <p:cNvSpPr txBox="1">
                  <a:spLocks noChangeArrowheads="1"/>
                </p:cNvSpPr>
                <p:nvPr/>
              </p:nvSpPr>
              <p:spPr bwMode="auto">
                <a:xfrm>
                  <a:off x="1079" y="2438"/>
                  <a:ext cx="768" cy="252"/>
                </a:xfrm>
                <a:prstGeom prst="rect">
                  <a:avLst/>
                </a:prstGeom>
                <a:gradFill rotWithShape="0">
                  <a:gsLst>
                    <a:gs pos="0">
                      <a:srgbClr val="FF66FF"/>
                    </a:gs>
                    <a:gs pos="100000">
                      <a:srgbClr val="C24EC2"/>
                    </a:gs>
                  </a:gsLst>
                  <a:path path="shape">
                    <a:fillToRect l="50000" t="50000" r="50000" b="50000"/>
                  </a:path>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000" b="0">
                      <a:latin typeface="Times New Roman" panose="02020603050405020304" pitchFamily="18" charset="0"/>
                      <a:ea typeface="宋体" panose="02010600030101010101" pitchFamily="2" charset="-122"/>
                      <a:cs typeface="Times New Roman" panose="02020603050405020304" pitchFamily="18" charset="0"/>
                    </a:rPr>
                    <a:t>Sampling</a:t>
                  </a:r>
                  <a:endParaRPr lang="zh-CN" altLang="en-US" sz="2000"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330" name="Text Box 57"/>
                <p:cNvSpPr txBox="1">
                  <a:spLocks noChangeArrowheads="1"/>
                </p:cNvSpPr>
                <p:nvPr/>
              </p:nvSpPr>
              <p:spPr bwMode="auto">
                <a:xfrm>
                  <a:off x="2211" y="2438"/>
                  <a:ext cx="917" cy="252"/>
                </a:xfrm>
                <a:prstGeom prst="rect">
                  <a:avLst/>
                </a:prstGeom>
                <a:gradFill rotWithShape="0">
                  <a:gsLst>
                    <a:gs pos="0">
                      <a:srgbClr val="FF66FF"/>
                    </a:gs>
                    <a:gs pos="100000">
                      <a:srgbClr val="C24EC2"/>
                    </a:gs>
                  </a:gsLst>
                  <a:path path="shape">
                    <a:fillToRect l="50000" t="50000" r="50000" b="50000"/>
                  </a:path>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b="0" dirty="0">
                      <a:latin typeface="Times New Roman" panose="02020603050405020304" pitchFamily="18" charset="0"/>
                      <a:ea typeface="宋体" panose="02010600030101010101" pitchFamily="2" charset="-122"/>
                      <a:cs typeface="Times New Roman" panose="02020603050405020304" pitchFamily="18" charset="0"/>
                    </a:rPr>
                    <a:t>Quantization</a:t>
                  </a:r>
                  <a:endParaRPr lang="zh-CN" altLang="en-US" sz="2000" b="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331" name="Text Box 58"/>
                <p:cNvSpPr txBox="1">
                  <a:spLocks noChangeArrowheads="1"/>
                </p:cNvSpPr>
                <p:nvPr/>
              </p:nvSpPr>
              <p:spPr bwMode="auto">
                <a:xfrm>
                  <a:off x="3432" y="2438"/>
                  <a:ext cx="587" cy="252"/>
                </a:xfrm>
                <a:prstGeom prst="rect">
                  <a:avLst/>
                </a:prstGeom>
                <a:gradFill rotWithShape="0">
                  <a:gsLst>
                    <a:gs pos="0">
                      <a:srgbClr val="FF66FF"/>
                    </a:gs>
                    <a:gs pos="100000">
                      <a:srgbClr val="C24EC2"/>
                    </a:gs>
                  </a:gsLst>
                  <a:path path="shape">
                    <a:fillToRect l="50000" t="50000" r="50000" b="50000"/>
                  </a:path>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000" b="0">
                      <a:latin typeface="Times New Roman" panose="02020603050405020304" pitchFamily="18" charset="0"/>
                      <a:ea typeface="宋体" panose="02010600030101010101" pitchFamily="2" charset="-122"/>
                      <a:cs typeface="Times New Roman" panose="02020603050405020304" pitchFamily="18" charset="0"/>
                    </a:rPr>
                    <a:t>Coding</a:t>
                  </a:r>
                  <a:endParaRPr lang="zh-CN" altLang="en-US" sz="2000"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332" name="Line 59"/>
                <p:cNvSpPr>
                  <a:spLocks noChangeShapeType="1"/>
                </p:cNvSpPr>
                <p:nvPr/>
              </p:nvSpPr>
              <p:spPr bwMode="auto">
                <a:xfrm>
                  <a:off x="1837" y="2582"/>
                  <a:ext cx="384" cy="0"/>
                </a:xfrm>
                <a:prstGeom prst="line">
                  <a:avLst/>
                </a:prstGeom>
                <a:noFill/>
                <a:ln w="9525">
                  <a:solidFill>
                    <a:schemeClr val="tx1"/>
                  </a:solidFill>
                  <a:miter lim="800000"/>
                  <a:tailEnd type="stealth" w="med" len="med"/>
                </a:ln>
                <a:extLst>
                  <a:ext uri="{909E8E84-426E-40DD-AFC4-6F175D3DCCD1}">
                    <a14:hiddenFill xmlns:a14="http://schemas.microsoft.com/office/drawing/2010/main" xmlns="">
                      <a:noFill/>
                    </a14:hiddenFill>
                  </a:ext>
                </a:extLst>
              </p:spPr>
              <p:txBody>
                <a:bodyPr wrap="none"/>
                <a:lstStyle/>
                <a:p>
                  <a:endParaRPr lang="zh-CN" altLang="en-US"/>
                </a:p>
              </p:txBody>
            </p:sp>
            <p:sp>
              <p:nvSpPr>
                <p:cNvPr id="13333" name="Line 60"/>
                <p:cNvSpPr>
                  <a:spLocks noChangeShapeType="1"/>
                </p:cNvSpPr>
                <p:nvPr/>
              </p:nvSpPr>
              <p:spPr bwMode="auto">
                <a:xfrm>
                  <a:off x="3048" y="2568"/>
                  <a:ext cx="384" cy="0"/>
                </a:xfrm>
                <a:prstGeom prst="line">
                  <a:avLst/>
                </a:prstGeom>
                <a:noFill/>
                <a:ln w="9525">
                  <a:solidFill>
                    <a:schemeClr val="tx1"/>
                  </a:solidFill>
                  <a:miter lim="800000"/>
                  <a:tailEnd type="stealth" w="med" len="med"/>
                </a:ln>
                <a:extLst>
                  <a:ext uri="{909E8E84-426E-40DD-AFC4-6F175D3DCCD1}">
                    <a14:hiddenFill xmlns:a14="http://schemas.microsoft.com/office/drawing/2010/main" xmlns="">
                      <a:noFill/>
                    </a14:hiddenFill>
                  </a:ext>
                </a:extLst>
              </p:spPr>
              <p:txBody>
                <a:bodyPr wrap="none"/>
                <a:lstStyle/>
                <a:p>
                  <a:endParaRPr lang="zh-CN" altLang="en-US"/>
                </a:p>
              </p:txBody>
            </p:sp>
            <p:sp>
              <p:nvSpPr>
                <p:cNvPr id="13334" name="Line 61"/>
                <p:cNvSpPr>
                  <a:spLocks noChangeShapeType="1"/>
                </p:cNvSpPr>
                <p:nvPr/>
              </p:nvSpPr>
              <p:spPr bwMode="auto">
                <a:xfrm>
                  <a:off x="723" y="2568"/>
                  <a:ext cx="384" cy="0"/>
                </a:xfrm>
                <a:prstGeom prst="line">
                  <a:avLst/>
                </a:prstGeom>
                <a:noFill/>
                <a:ln w="9525">
                  <a:solidFill>
                    <a:schemeClr val="tx1"/>
                  </a:solidFill>
                  <a:miter lim="800000"/>
                  <a:tailEnd type="stealth" w="med" len="med"/>
                </a:ln>
                <a:extLst>
                  <a:ext uri="{909E8E84-426E-40DD-AFC4-6F175D3DCCD1}">
                    <a14:hiddenFill xmlns:a14="http://schemas.microsoft.com/office/drawing/2010/main" xmlns="">
                      <a:noFill/>
                    </a14:hiddenFill>
                  </a:ext>
                </a:extLst>
              </p:spPr>
              <p:txBody>
                <a:bodyPr wrap="none"/>
                <a:lstStyle/>
                <a:p>
                  <a:endParaRPr lang="zh-CN" altLang="en-US"/>
                </a:p>
              </p:txBody>
            </p:sp>
            <p:sp>
              <p:nvSpPr>
                <p:cNvPr id="13335" name="Line 62"/>
                <p:cNvSpPr>
                  <a:spLocks noChangeShapeType="1"/>
                </p:cNvSpPr>
                <p:nvPr/>
              </p:nvSpPr>
              <p:spPr bwMode="auto">
                <a:xfrm>
                  <a:off x="4008" y="2568"/>
                  <a:ext cx="384" cy="0"/>
                </a:xfrm>
                <a:prstGeom prst="line">
                  <a:avLst/>
                </a:prstGeom>
                <a:noFill/>
                <a:ln w="9525">
                  <a:solidFill>
                    <a:schemeClr val="tx1"/>
                  </a:solidFill>
                  <a:miter lim="800000"/>
                  <a:tailEnd type="stealth" w="med" len="med"/>
                </a:ln>
                <a:extLst>
                  <a:ext uri="{909E8E84-426E-40DD-AFC4-6F175D3DCCD1}">
                    <a14:hiddenFill xmlns:a14="http://schemas.microsoft.com/office/drawing/2010/main" xmlns="">
                      <a:noFill/>
                    </a14:hiddenFill>
                  </a:ext>
                </a:extLst>
              </p:spPr>
              <p:txBody>
                <a:bodyPr wrap="none"/>
                <a:lstStyle/>
                <a:p>
                  <a:endParaRPr lang="zh-CN" altLang="en-US"/>
                </a:p>
              </p:txBody>
            </p:sp>
          </p:grpSp>
          <p:sp>
            <p:nvSpPr>
              <p:cNvPr id="13327" name="Text Box 64"/>
              <p:cNvSpPr txBox="1">
                <a:spLocks noChangeArrowheads="1"/>
              </p:cNvSpPr>
              <p:nvPr/>
            </p:nvSpPr>
            <p:spPr bwMode="auto">
              <a:xfrm>
                <a:off x="144" y="2342"/>
                <a:ext cx="768" cy="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000" dirty="0">
                    <a:latin typeface="Century Schoolbook" panose="02040604050505020304" pitchFamily="18" charset="0"/>
                    <a:ea typeface="宋体" panose="02010600030101010101" pitchFamily="2" charset="-122"/>
                  </a:rPr>
                  <a:t>Analog Signal</a:t>
                </a:r>
                <a:endParaRPr lang="zh-CN" altLang="en-US" sz="2000" dirty="0">
                  <a:latin typeface="Century Schoolbook" panose="02040604050505020304" pitchFamily="18" charset="0"/>
                  <a:ea typeface="宋体" panose="02010600030101010101" pitchFamily="2" charset="-122"/>
                </a:endParaRPr>
              </a:p>
            </p:txBody>
          </p:sp>
          <p:sp>
            <p:nvSpPr>
              <p:cNvPr id="13328" name="Text Box 65"/>
              <p:cNvSpPr txBox="1">
                <a:spLocks noChangeArrowheads="1"/>
              </p:cNvSpPr>
              <p:nvPr/>
            </p:nvSpPr>
            <p:spPr bwMode="auto">
              <a:xfrm>
                <a:off x="4375" y="2342"/>
                <a:ext cx="679" cy="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000">
                    <a:latin typeface="Century Schoolbook" panose="02040604050505020304" pitchFamily="18" charset="0"/>
                    <a:ea typeface="宋体" panose="02010600030101010101" pitchFamily="2" charset="-122"/>
                  </a:rPr>
                  <a:t>Digital Signal</a:t>
                </a:r>
                <a:endParaRPr lang="zh-CN" altLang="en-US" sz="2000">
                  <a:latin typeface="Century Schoolbook" panose="02040604050505020304" pitchFamily="18" charset="0"/>
                  <a:ea typeface="宋体" panose="02010600030101010101" pitchFamily="2" charset="-122"/>
                </a:endParaRPr>
              </a:p>
            </p:txBody>
          </p:sp>
        </p:grpSp>
        <p:sp>
          <p:nvSpPr>
            <p:cNvPr id="13318" name="Text Box 5"/>
            <p:cNvSpPr txBox="1">
              <a:spLocks noChangeArrowheads="1"/>
            </p:cNvSpPr>
            <p:nvPr/>
          </p:nvSpPr>
          <p:spPr bwMode="auto">
            <a:xfrm>
              <a:off x="1592560" y="4449812"/>
              <a:ext cx="1841500" cy="1077913"/>
            </a:xfrm>
            <a:prstGeom prst="rect">
              <a:avLst/>
            </a:prstGeom>
            <a:solidFill>
              <a:srgbClr val="5F5F5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a:solidFill>
                    <a:schemeClr val="bg1"/>
                  </a:solidFill>
                  <a:latin typeface="Times New Roman" panose="02020603050405020304" pitchFamily="18" charset="0"/>
                  <a:cs typeface="Times New Roman" panose="02020603050405020304" pitchFamily="18" charset="0"/>
                </a:rPr>
                <a:t>Analog Signal</a:t>
              </a:r>
              <a:endParaRPr lang="zh-CN" altLang="en-US">
                <a:solidFill>
                  <a:schemeClr val="bg1"/>
                </a:solidFill>
                <a:latin typeface="Times New Roman" panose="02020603050405020304" pitchFamily="18" charset="0"/>
                <a:cs typeface="Times New Roman" panose="02020603050405020304" pitchFamily="18" charset="0"/>
              </a:endParaRPr>
            </a:p>
          </p:txBody>
        </p:sp>
        <p:sp>
          <p:nvSpPr>
            <p:cNvPr id="13319" name="Text Box 6"/>
            <p:cNvSpPr txBox="1">
              <a:spLocks noChangeArrowheads="1"/>
            </p:cNvSpPr>
            <p:nvPr/>
          </p:nvSpPr>
          <p:spPr bwMode="auto">
            <a:xfrm>
              <a:off x="5675610" y="4437112"/>
              <a:ext cx="1841500" cy="1077913"/>
            </a:xfrm>
            <a:prstGeom prst="rect">
              <a:avLst/>
            </a:prstGeom>
            <a:solidFill>
              <a:srgbClr val="5F5F5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a:solidFill>
                    <a:schemeClr val="bg1"/>
                  </a:solidFill>
                  <a:latin typeface="Times New Roman" panose="02020603050405020304" pitchFamily="18" charset="0"/>
                  <a:cs typeface="Times New Roman" panose="02020603050405020304" pitchFamily="18" charset="0"/>
                </a:rPr>
                <a:t>Digital Signal</a:t>
              </a:r>
              <a:endParaRPr lang="zh-CN" altLang="en-US">
                <a:solidFill>
                  <a:schemeClr val="bg1"/>
                </a:solidFill>
                <a:latin typeface="Times New Roman" panose="02020603050405020304" pitchFamily="18" charset="0"/>
                <a:cs typeface="Times New Roman" panose="02020603050405020304" pitchFamily="18" charset="0"/>
              </a:endParaRPr>
            </a:p>
          </p:txBody>
        </p:sp>
        <p:sp>
          <p:nvSpPr>
            <p:cNvPr id="13320" name="Line 7"/>
            <p:cNvSpPr>
              <a:spLocks noChangeShapeType="1"/>
            </p:cNvSpPr>
            <p:nvPr/>
          </p:nvSpPr>
          <p:spPr bwMode="auto">
            <a:xfrm>
              <a:off x="3434060" y="4973687"/>
              <a:ext cx="2235200" cy="0"/>
            </a:xfrm>
            <a:prstGeom prst="line">
              <a:avLst/>
            </a:prstGeom>
            <a:noFill/>
            <a:ln w="28575">
              <a:solidFill>
                <a:srgbClr val="FF0000"/>
              </a:solidFill>
              <a:round/>
              <a:tailEnd type="stealth" w="lg" len="lg"/>
            </a:ln>
            <a:extLst>
              <a:ext uri="{909E8E84-426E-40DD-AFC4-6F175D3DCCD1}">
                <a14:hiddenFill xmlns:a14="http://schemas.microsoft.com/office/drawing/2010/main" xmlns="">
                  <a:noFill/>
                </a14:hiddenFill>
              </a:ext>
            </a:extLst>
          </p:spPr>
          <p:txBody>
            <a:bodyPr/>
            <a:lstStyle/>
            <a:p>
              <a:endParaRPr lang="zh-CN" altLang="en-US"/>
            </a:p>
          </p:txBody>
        </p:sp>
        <p:sp>
          <p:nvSpPr>
            <p:cNvPr id="13321" name="Text Box 8"/>
            <p:cNvSpPr txBox="1">
              <a:spLocks noChangeArrowheads="1"/>
            </p:cNvSpPr>
            <p:nvPr/>
          </p:nvSpPr>
          <p:spPr bwMode="auto">
            <a:xfrm>
              <a:off x="3891260" y="4592687"/>
              <a:ext cx="15113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20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A/D   ADC</a:t>
              </a:r>
            </a:p>
          </p:txBody>
        </p:sp>
        <p:sp>
          <p:nvSpPr>
            <p:cNvPr id="13322" name="Line 67"/>
            <p:cNvSpPr>
              <a:spLocks noChangeShapeType="1"/>
            </p:cNvSpPr>
            <p:nvPr/>
          </p:nvSpPr>
          <p:spPr bwMode="auto">
            <a:xfrm>
              <a:off x="3421360" y="5126087"/>
              <a:ext cx="2235200" cy="0"/>
            </a:xfrm>
            <a:prstGeom prst="line">
              <a:avLst/>
            </a:prstGeom>
            <a:noFill/>
            <a:ln w="28575">
              <a:solidFill>
                <a:srgbClr val="0000FF"/>
              </a:solidFill>
              <a:round/>
              <a:headEnd type="stealth" w="lg" len="lg"/>
            </a:ln>
            <a:extLst>
              <a:ext uri="{909E8E84-426E-40DD-AFC4-6F175D3DCCD1}">
                <a14:hiddenFill xmlns:a14="http://schemas.microsoft.com/office/drawing/2010/main" xmlns="">
                  <a:noFill/>
                </a14:hiddenFill>
              </a:ext>
            </a:extLst>
          </p:spPr>
          <p:txBody>
            <a:bodyPr/>
            <a:lstStyle/>
            <a:p>
              <a:endParaRPr lang="zh-CN" altLang="en-US"/>
            </a:p>
          </p:txBody>
        </p:sp>
        <p:sp>
          <p:nvSpPr>
            <p:cNvPr id="13323" name="Text Box 68"/>
            <p:cNvSpPr txBox="1">
              <a:spLocks noChangeArrowheads="1"/>
            </p:cNvSpPr>
            <p:nvPr/>
          </p:nvSpPr>
          <p:spPr bwMode="auto">
            <a:xfrm>
              <a:off x="3891260" y="5110212"/>
              <a:ext cx="15875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2000">
                  <a:solidFill>
                    <a:srgbClr val="0000FF"/>
                  </a:solidFill>
                  <a:latin typeface="Times New Roman" panose="02020603050405020304" pitchFamily="18" charset="0"/>
                  <a:ea typeface="宋体" panose="02010600030101010101" pitchFamily="2" charset="-122"/>
                  <a:cs typeface="Times New Roman" panose="02020603050405020304" pitchFamily="18" charset="0"/>
                </a:rPr>
                <a:t>D/A   DAC</a:t>
              </a:r>
            </a:p>
          </p:txBody>
        </p:sp>
        <p:sp>
          <p:nvSpPr>
            <p:cNvPr id="13324" name="Rectangle 20"/>
            <p:cNvSpPr>
              <a:spLocks noChangeArrowheads="1"/>
            </p:cNvSpPr>
            <p:nvPr/>
          </p:nvSpPr>
          <p:spPr bwMode="auto">
            <a:xfrm>
              <a:off x="1516359" y="5486598"/>
              <a:ext cx="21367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0">
                  <a:latin typeface="Times New Roman" panose="02020603050405020304" pitchFamily="18" charset="0"/>
                  <a:ea typeface="宋体" panose="02010600030101010101" pitchFamily="2" charset="-122"/>
                  <a:cs typeface="Times New Roman" panose="02020603050405020304" pitchFamily="18" charset="0"/>
                </a:rPr>
                <a:t>(Nature World) </a:t>
              </a:r>
              <a:endParaRPr lang="zh-CN" altLang="en-US" sz="2400"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325" name="Rectangle 21"/>
            <p:cNvSpPr>
              <a:spLocks noChangeArrowheads="1"/>
            </p:cNvSpPr>
            <p:nvPr/>
          </p:nvSpPr>
          <p:spPr bwMode="auto">
            <a:xfrm>
              <a:off x="6012159" y="5486598"/>
              <a:ext cx="161925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0">
                  <a:latin typeface="Times New Roman" panose="02020603050405020304" pitchFamily="18" charset="0"/>
                  <a:ea typeface="宋体" panose="02010600030101010101" pitchFamily="2" charset="-122"/>
                  <a:cs typeface="Times New Roman" panose="02020603050405020304" pitchFamily="18" charset="0"/>
                </a:rPr>
                <a:t>(Computer)</a:t>
              </a:r>
              <a:endParaRPr lang="zh-CN" altLang="en-US" sz="2400" b="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2" name="Content Placeholder 2"/>
          <p:cNvSpPr txBox="1"/>
          <p:nvPr/>
        </p:nvSpPr>
        <p:spPr bwMode="auto">
          <a:xfrm>
            <a:off x="754546" y="5690500"/>
            <a:ext cx="8108950" cy="1159618"/>
          </a:xfrm>
          <a:prstGeom prst="rect">
            <a:avLst/>
          </a:prstGeom>
          <a:noFill/>
          <a:ln w="9525">
            <a:noFill/>
            <a:miter lim="800000"/>
          </a:ln>
        </p:spPr>
        <p:txBody>
          <a:bodyPr/>
          <a:lstStyle/>
          <a:p>
            <a:pPr>
              <a:spcBef>
                <a:spcPct val="20000"/>
              </a:spcBef>
              <a:buClr>
                <a:schemeClr val="folHlink"/>
              </a:buClr>
              <a:buSzPct val="60000"/>
              <a:buFont typeface="Wingdings" panose="05000000000000000000" pitchFamily="2" charset="2"/>
              <a:buNone/>
              <a:defRPr/>
            </a:pPr>
            <a:r>
              <a:rPr lang="en-US" altLang="zh-CN" sz="2800" b="1" kern="0" dirty="0" smtClean="0">
                <a:latin typeface="Times New Roman" panose="02020603050405020304" pitchFamily="18" charset="0"/>
                <a:ea typeface="+mn-ea"/>
                <a:cs typeface="Times New Roman" panose="02020603050405020304" pitchFamily="18" charset="0"/>
              </a:rPr>
              <a:t>conversion </a:t>
            </a:r>
            <a:r>
              <a:rPr lang="en-US" altLang="zh-CN" sz="2800" b="1" kern="0" dirty="0">
                <a:latin typeface="Times New Roman" panose="02020603050405020304" pitchFamily="18" charset="0"/>
                <a:ea typeface="+mn-ea"/>
                <a:cs typeface="Times New Roman" panose="02020603050405020304" pitchFamily="18" charset="0"/>
              </a:rPr>
              <a:t>to a stream of numbers, and preferably these numbers should be integers for efficiency.</a:t>
            </a:r>
            <a:endParaRPr lang="zh-CN" altLang="en-US" sz="2800" b="1" kern="0" dirty="0">
              <a:latin typeface="Times New Roman" panose="02020603050405020304" pitchFamily="18" charset="0"/>
              <a:ea typeface="+mn-ea"/>
              <a:cs typeface="Times New Roman" panose="02020603050405020304" pitchFamily="18" charset="0"/>
            </a:endParaRPr>
          </a:p>
        </p:txBody>
      </p:sp>
      <p:pic>
        <p:nvPicPr>
          <p:cNvPr id="24" name="图片 2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083617" y="3525657"/>
            <a:ext cx="4962696" cy="1937075"/>
          </a:xfrm>
          <a:prstGeom prst="rect">
            <a:avLst/>
          </a:prstGeom>
        </p:spPr>
      </p:pic>
    </p:spTree>
  </p:cSld>
  <p:clrMapOvr>
    <a:masterClrMapping/>
  </p:clrMapOvr>
  <p:transition spd="slow">
    <p:strips dir="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32"/>
          <p:cNvSpPr>
            <a:spLocks noGrp="1" noChangeArrowheads="1"/>
          </p:cNvSpPr>
          <p:nvPr>
            <p:ph type="title"/>
          </p:nvPr>
        </p:nvSpPr>
        <p:spPr>
          <a:xfrm>
            <a:off x="827584" y="76200"/>
            <a:ext cx="7848872" cy="762000"/>
          </a:xfrm>
        </p:spPr>
        <p:txBody>
          <a:bodyPr/>
          <a:lstStyle/>
          <a:p>
            <a:pPr algn="ctr" eaLnBrk="1" hangingPunct="1">
              <a:defRPr/>
            </a:pPr>
            <a:r>
              <a:rPr lang="en-US" altLang="zh-CN" dirty="0">
                <a:effectLst>
                  <a:outerShdw blurRad="38100" dist="38100" dir="2700000" algn="tl">
                    <a:srgbClr val="C0C0C0"/>
                  </a:outerShdw>
                </a:effectLst>
                <a:latin typeface="Times New Roman" panose="02020603050405020304" pitchFamily="18" charset="0"/>
                <a:cs typeface="Times New Roman" panose="02020603050405020304" pitchFamily="18" charset="0"/>
              </a:rPr>
              <a:t>Procedure of audio digitalization</a:t>
            </a:r>
            <a:endParaRPr lang="zh-CN" altLang="en-US"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pSp>
        <p:nvGrpSpPr>
          <p:cNvPr id="4" name="Group 56"/>
          <p:cNvGrpSpPr/>
          <p:nvPr/>
        </p:nvGrpSpPr>
        <p:grpSpPr bwMode="auto">
          <a:xfrm>
            <a:off x="1300094" y="2924944"/>
            <a:ext cx="7391400" cy="3933056"/>
            <a:chOff x="1096" y="1189"/>
            <a:chExt cx="3531" cy="2711"/>
          </a:xfrm>
        </p:grpSpPr>
        <p:grpSp>
          <p:nvGrpSpPr>
            <p:cNvPr id="5" name="Group 53"/>
            <p:cNvGrpSpPr/>
            <p:nvPr/>
          </p:nvGrpSpPr>
          <p:grpSpPr bwMode="auto">
            <a:xfrm>
              <a:off x="1096" y="1189"/>
              <a:ext cx="2187" cy="1299"/>
              <a:chOff x="904" y="1056"/>
              <a:chExt cx="2187" cy="1299"/>
            </a:xfrm>
          </p:grpSpPr>
          <p:grpSp>
            <p:nvGrpSpPr>
              <p:cNvPr id="6" name="Group 5"/>
              <p:cNvGrpSpPr/>
              <p:nvPr/>
            </p:nvGrpSpPr>
            <p:grpSpPr bwMode="auto">
              <a:xfrm>
                <a:off x="910" y="1296"/>
                <a:ext cx="1555" cy="1059"/>
                <a:chOff x="1198" y="2594"/>
                <a:chExt cx="1731" cy="1059"/>
              </a:xfrm>
            </p:grpSpPr>
            <p:sp>
              <p:nvSpPr>
                <p:cNvPr id="15413" name="Line 6"/>
                <p:cNvSpPr>
                  <a:spLocks noChangeShapeType="1"/>
                </p:cNvSpPr>
                <p:nvPr/>
              </p:nvSpPr>
              <p:spPr bwMode="auto">
                <a:xfrm>
                  <a:off x="1198" y="3181"/>
                  <a:ext cx="1731" cy="0"/>
                </a:xfrm>
                <a:prstGeom prst="line">
                  <a:avLst/>
                </a:prstGeom>
                <a:noFill/>
                <a:ln w="9525">
                  <a:solidFill>
                    <a:srgbClr val="000000"/>
                  </a:solidFill>
                  <a:round/>
                  <a:tailEnd type="stealth" w="med" len="sm"/>
                </a:ln>
                <a:extLst>
                  <a:ext uri="{909E8E84-426E-40DD-AFC4-6F175D3DCCD1}">
                    <a14:hiddenFill xmlns:a14="http://schemas.microsoft.com/office/drawing/2010/main" xmlns="">
                      <a:noFill/>
                    </a14:hiddenFill>
                  </a:ext>
                </a:extLst>
              </p:spPr>
              <p:txBody>
                <a:bodyPr/>
                <a:lstStyle/>
                <a:p>
                  <a:endParaRPr lang="zh-CN" altLang="en-US"/>
                </a:p>
              </p:txBody>
            </p:sp>
            <p:sp>
              <p:nvSpPr>
                <p:cNvPr id="15414" name="Line 7"/>
                <p:cNvSpPr>
                  <a:spLocks noChangeShapeType="1"/>
                </p:cNvSpPr>
                <p:nvPr/>
              </p:nvSpPr>
              <p:spPr bwMode="auto">
                <a:xfrm flipV="1">
                  <a:off x="1610" y="2594"/>
                  <a:ext cx="0" cy="1059"/>
                </a:xfrm>
                <a:prstGeom prst="line">
                  <a:avLst/>
                </a:prstGeom>
                <a:noFill/>
                <a:ln w="9525">
                  <a:solidFill>
                    <a:srgbClr val="000000"/>
                  </a:solidFill>
                  <a:round/>
                  <a:tailEnd type="stealth" w="med" len="sm"/>
                </a:ln>
                <a:extLst>
                  <a:ext uri="{909E8E84-426E-40DD-AFC4-6F175D3DCCD1}">
                    <a14:hiddenFill xmlns:a14="http://schemas.microsoft.com/office/drawing/2010/main" xmlns="">
                      <a:noFill/>
                    </a14:hiddenFill>
                  </a:ext>
                </a:extLst>
              </p:spPr>
              <p:txBody>
                <a:bodyPr/>
                <a:lstStyle/>
                <a:p>
                  <a:endParaRPr lang="zh-CN" altLang="en-US"/>
                </a:p>
              </p:txBody>
            </p:sp>
            <p:sp>
              <p:nvSpPr>
                <p:cNvPr id="15415" name="Freeform 8"/>
                <p:cNvSpPr/>
                <p:nvPr/>
              </p:nvSpPr>
              <p:spPr bwMode="auto">
                <a:xfrm>
                  <a:off x="1610" y="2753"/>
                  <a:ext cx="1097" cy="844"/>
                </a:xfrm>
                <a:custGeom>
                  <a:avLst/>
                  <a:gdLst>
                    <a:gd name="T0" fmla="*/ 0 w 1440"/>
                    <a:gd name="T1" fmla="*/ 6 h 1248"/>
                    <a:gd name="T2" fmla="*/ 14 w 1440"/>
                    <a:gd name="T3" fmla="*/ 0 h 1248"/>
                    <a:gd name="T4" fmla="*/ 27 w 1440"/>
                    <a:gd name="T5" fmla="*/ 6 h 1248"/>
                    <a:gd name="T6" fmla="*/ 42 w 1440"/>
                    <a:gd name="T7" fmla="*/ 11 h 1248"/>
                    <a:gd name="T8" fmla="*/ 55 w 1440"/>
                    <a:gd name="T9" fmla="*/ 6 h 1248"/>
                    <a:gd name="T10" fmla="*/ 0 60000 65536"/>
                    <a:gd name="T11" fmla="*/ 0 60000 65536"/>
                    <a:gd name="T12" fmla="*/ 0 60000 65536"/>
                    <a:gd name="T13" fmla="*/ 0 60000 65536"/>
                    <a:gd name="T14" fmla="*/ 0 60000 65536"/>
                    <a:gd name="T15" fmla="*/ 0 w 1440"/>
                    <a:gd name="T16" fmla="*/ 0 h 1248"/>
                    <a:gd name="T17" fmla="*/ 1440 w 1440"/>
                    <a:gd name="T18" fmla="*/ 1248 h 1248"/>
                  </a:gdLst>
                  <a:ahLst/>
                  <a:cxnLst>
                    <a:cxn ang="T10">
                      <a:pos x="T0" y="T1"/>
                    </a:cxn>
                    <a:cxn ang="T11">
                      <a:pos x="T2" y="T3"/>
                    </a:cxn>
                    <a:cxn ang="T12">
                      <a:pos x="T4" y="T5"/>
                    </a:cxn>
                    <a:cxn ang="T13">
                      <a:pos x="T6" y="T7"/>
                    </a:cxn>
                    <a:cxn ang="T14">
                      <a:pos x="T8" y="T9"/>
                    </a:cxn>
                  </a:cxnLst>
                  <a:rect l="T15" t="T16" r="T17" b="T18"/>
                  <a:pathLst>
                    <a:path w="1440" h="1248">
                      <a:moveTo>
                        <a:pt x="0" y="624"/>
                      </a:moveTo>
                      <a:cubicBezTo>
                        <a:pt x="120" y="312"/>
                        <a:pt x="240" y="0"/>
                        <a:pt x="360" y="0"/>
                      </a:cubicBezTo>
                      <a:cubicBezTo>
                        <a:pt x="480" y="0"/>
                        <a:pt x="600" y="416"/>
                        <a:pt x="720" y="624"/>
                      </a:cubicBezTo>
                      <a:cubicBezTo>
                        <a:pt x="840" y="832"/>
                        <a:pt x="960" y="1248"/>
                        <a:pt x="1080" y="1248"/>
                      </a:cubicBezTo>
                      <a:cubicBezTo>
                        <a:pt x="1200" y="1248"/>
                        <a:pt x="1320" y="936"/>
                        <a:pt x="1440" y="624"/>
                      </a:cubicBezTo>
                    </a:path>
                  </a:pathLst>
                </a:custGeom>
                <a:noFill/>
                <a:ln w="9525">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grpSp>
          <p:sp>
            <p:nvSpPr>
              <p:cNvPr id="15412" name="Text Box 31"/>
              <p:cNvSpPr txBox="1">
                <a:spLocks noChangeArrowheads="1"/>
              </p:cNvSpPr>
              <p:nvPr/>
            </p:nvSpPr>
            <p:spPr bwMode="auto">
              <a:xfrm>
                <a:off x="904" y="1056"/>
                <a:ext cx="2187"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Continuous Analog Waveform</a:t>
                </a:r>
                <a:endParaRPr lang="zh-CN" altLang="en-US"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7" name="Group 54"/>
            <p:cNvGrpSpPr/>
            <p:nvPr/>
          </p:nvGrpSpPr>
          <p:grpSpPr bwMode="auto">
            <a:xfrm>
              <a:off x="3072" y="1189"/>
              <a:ext cx="1555" cy="1211"/>
              <a:chOff x="3197" y="1056"/>
              <a:chExt cx="1555" cy="1211"/>
            </a:xfrm>
          </p:grpSpPr>
          <p:grpSp>
            <p:nvGrpSpPr>
              <p:cNvPr id="8" name="Group 9"/>
              <p:cNvGrpSpPr/>
              <p:nvPr/>
            </p:nvGrpSpPr>
            <p:grpSpPr bwMode="auto">
              <a:xfrm>
                <a:off x="3197" y="1344"/>
                <a:ext cx="1555" cy="923"/>
                <a:chOff x="2102" y="2895"/>
                <a:chExt cx="1555" cy="923"/>
              </a:xfrm>
            </p:grpSpPr>
            <p:sp>
              <p:nvSpPr>
                <p:cNvPr id="15390" name="Line 10"/>
                <p:cNvSpPr>
                  <a:spLocks noChangeShapeType="1"/>
                </p:cNvSpPr>
                <p:nvPr/>
              </p:nvSpPr>
              <p:spPr bwMode="auto">
                <a:xfrm>
                  <a:off x="2102" y="3407"/>
                  <a:ext cx="1555" cy="0"/>
                </a:xfrm>
                <a:prstGeom prst="line">
                  <a:avLst/>
                </a:prstGeom>
                <a:noFill/>
                <a:ln w="9525">
                  <a:solidFill>
                    <a:srgbClr val="000000"/>
                  </a:solidFill>
                  <a:round/>
                  <a:tailEnd type="stealth" w="med" len="sm"/>
                </a:ln>
                <a:extLst>
                  <a:ext uri="{909E8E84-426E-40DD-AFC4-6F175D3DCCD1}">
                    <a14:hiddenFill xmlns:a14="http://schemas.microsoft.com/office/drawing/2010/main" xmlns="">
                      <a:noFill/>
                    </a14:hiddenFill>
                  </a:ext>
                </a:extLst>
              </p:spPr>
              <p:txBody>
                <a:bodyPr/>
                <a:lstStyle/>
                <a:p>
                  <a:endParaRPr lang="zh-CN" altLang="en-US"/>
                </a:p>
              </p:txBody>
            </p:sp>
            <p:sp>
              <p:nvSpPr>
                <p:cNvPr id="15391" name="Line 11"/>
                <p:cNvSpPr>
                  <a:spLocks noChangeShapeType="1"/>
                </p:cNvSpPr>
                <p:nvPr/>
              </p:nvSpPr>
              <p:spPr bwMode="auto">
                <a:xfrm flipV="1">
                  <a:off x="2472" y="2895"/>
                  <a:ext cx="0" cy="923"/>
                </a:xfrm>
                <a:prstGeom prst="line">
                  <a:avLst/>
                </a:prstGeom>
                <a:noFill/>
                <a:ln w="9525">
                  <a:solidFill>
                    <a:srgbClr val="000000"/>
                  </a:solidFill>
                  <a:round/>
                  <a:tailEnd type="stealth" w="med" len="sm"/>
                </a:ln>
                <a:extLst>
                  <a:ext uri="{909E8E84-426E-40DD-AFC4-6F175D3DCCD1}">
                    <a14:hiddenFill xmlns:a14="http://schemas.microsoft.com/office/drawing/2010/main" xmlns="">
                      <a:noFill/>
                    </a14:hiddenFill>
                  </a:ext>
                </a:extLst>
              </p:spPr>
              <p:txBody>
                <a:bodyPr/>
                <a:lstStyle/>
                <a:p>
                  <a:endParaRPr lang="zh-CN" altLang="en-US"/>
                </a:p>
              </p:txBody>
            </p:sp>
            <p:sp>
              <p:nvSpPr>
                <p:cNvPr id="15392" name="Freeform 12"/>
                <p:cNvSpPr/>
                <p:nvPr/>
              </p:nvSpPr>
              <p:spPr bwMode="auto">
                <a:xfrm>
                  <a:off x="2472" y="3040"/>
                  <a:ext cx="986" cy="735"/>
                </a:xfrm>
                <a:custGeom>
                  <a:avLst/>
                  <a:gdLst>
                    <a:gd name="T0" fmla="*/ 0 w 1440"/>
                    <a:gd name="T1" fmla="*/ 1 h 1248"/>
                    <a:gd name="T2" fmla="*/ 3 w 1440"/>
                    <a:gd name="T3" fmla="*/ 0 h 1248"/>
                    <a:gd name="T4" fmla="*/ 8 w 1440"/>
                    <a:gd name="T5" fmla="*/ 1 h 1248"/>
                    <a:gd name="T6" fmla="*/ 12 w 1440"/>
                    <a:gd name="T7" fmla="*/ 2 h 1248"/>
                    <a:gd name="T8" fmla="*/ 15 w 1440"/>
                    <a:gd name="T9" fmla="*/ 1 h 1248"/>
                    <a:gd name="T10" fmla="*/ 0 60000 65536"/>
                    <a:gd name="T11" fmla="*/ 0 60000 65536"/>
                    <a:gd name="T12" fmla="*/ 0 60000 65536"/>
                    <a:gd name="T13" fmla="*/ 0 60000 65536"/>
                    <a:gd name="T14" fmla="*/ 0 60000 65536"/>
                    <a:gd name="T15" fmla="*/ 0 w 1440"/>
                    <a:gd name="T16" fmla="*/ 0 h 1248"/>
                    <a:gd name="T17" fmla="*/ 1440 w 1440"/>
                    <a:gd name="T18" fmla="*/ 1248 h 1248"/>
                  </a:gdLst>
                  <a:ahLst/>
                  <a:cxnLst>
                    <a:cxn ang="T10">
                      <a:pos x="T0" y="T1"/>
                    </a:cxn>
                    <a:cxn ang="T11">
                      <a:pos x="T2" y="T3"/>
                    </a:cxn>
                    <a:cxn ang="T12">
                      <a:pos x="T4" y="T5"/>
                    </a:cxn>
                    <a:cxn ang="T13">
                      <a:pos x="T6" y="T7"/>
                    </a:cxn>
                    <a:cxn ang="T14">
                      <a:pos x="T8" y="T9"/>
                    </a:cxn>
                  </a:cxnLst>
                  <a:rect l="T15" t="T16" r="T17" b="T18"/>
                  <a:pathLst>
                    <a:path w="1440" h="1248">
                      <a:moveTo>
                        <a:pt x="0" y="624"/>
                      </a:moveTo>
                      <a:cubicBezTo>
                        <a:pt x="120" y="312"/>
                        <a:pt x="240" y="0"/>
                        <a:pt x="360" y="0"/>
                      </a:cubicBezTo>
                      <a:cubicBezTo>
                        <a:pt x="480" y="0"/>
                        <a:pt x="600" y="416"/>
                        <a:pt x="720" y="624"/>
                      </a:cubicBezTo>
                      <a:cubicBezTo>
                        <a:pt x="840" y="832"/>
                        <a:pt x="960" y="1248"/>
                        <a:pt x="1080" y="1248"/>
                      </a:cubicBezTo>
                      <a:cubicBezTo>
                        <a:pt x="1200" y="1248"/>
                        <a:pt x="1320" y="936"/>
                        <a:pt x="1440" y="624"/>
                      </a:cubicBezTo>
                    </a:path>
                  </a:pathLst>
                </a:custGeom>
                <a:noFill/>
                <a:ln w="9525">
                  <a:solidFill>
                    <a:srgbClr val="000000"/>
                  </a:solidFill>
                  <a:prstDash val="dash"/>
                  <a:rou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15393" name="Line 13"/>
                <p:cNvSpPr>
                  <a:spLocks noChangeShapeType="1"/>
                </p:cNvSpPr>
                <p:nvPr/>
              </p:nvSpPr>
              <p:spPr bwMode="auto">
                <a:xfrm flipV="1">
                  <a:off x="2704" y="3048"/>
                  <a:ext cx="0" cy="360"/>
                </a:xfrm>
                <a:prstGeom prst="line">
                  <a:avLst/>
                </a:prstGeom>
                <a:noFill/>
                <a:ln w="12700">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15394" name="Line 14"/>
                <p:cNvSpPr>
                  <a:spLocks noChangeShapeType="1"/>
                </p:cNvSpPr>
                <p:nvPr/>
              </p:nvSpPr>
              <p:spPr bwMode="auto">
                <a:xfrm flipV="1">
                  <a:off x="3216" y="3408"/>
                  <a:ext cx="0" cy="360"/>
                </a:xfrm>
                <a:prstGeom prst="line">
                  <a:avLst/>
                </a:prstGeom>
                <a:noFill/>
                <a:ln w="12700">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15395" name="Line 15"/>
                <p:cNvSpPr>
                  <a:spLocks noChangeShapeType="1"/>
                </p:cNvSpPr>
                <p:nvPr/>
              </p:nvSpPr>
              <p:spPr bwMode="auto">
                <a:xfrm flipV="1">
                  <a:off x="2656" y="3072"/>
                  <a:ext cx="0" cy="336"/>
                </a:xfrm>
                <a:prstGeom prst="line">
                  <a:avLst/>
                </a:prstGeom>
                <a:noFill/>
                <a:ln w="12700">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15396" name="Line 16"/>
                <p:cNvSpPr>
                  <a:spLocks noChangeShapeType="1"/>
                </p:cNvSpPr>
                <p:nvPr/>
              </p:nvSpPr>
              <p:spPr bwMode="auto">
                <a:xfrm flipV="1">
                  <a:off x="2752" y="3072"/>
                  <a:ext cx="0" cy="336"/>
                </a:xfrm>
                <a:prstGeom prst="line">
                  <a:avLst/>
                </a:prstGeom>
                <a:noFill/>
                <a:ln w="12700">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15397" name="Line 17"/>
                <p:cNvSpPr>
                  <a:spLocks noChangeShapeType="1"/>
                </p:cNvSpPr>
                <p:nvPr/>
              </p:nvSpPr>
              <p:spPr bwMode="auto">
                <a:xfrm flipV="1">
                  <a:off x="3168" y="3408"/>
                  <a:ext cx="0" cy="336"/>
                </a:xfrm>
                <a:prstGeom prst="line">
                  <a:avLst/>
                </a:prstGeom>
                <a:noFill/>
                <a:ln w="12700">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15398" name="Line 18"/>
                <p:cNvSpPr>
                  <a:spLocks noChangeShapeType="1"/>
                </p:cNvSpPr>
                <p:nvPr/>
              </p:nvSpPr>
              <p:spPr bwMode="auto">
                <a:xfrm flipV="1">
                  <a:off x="3264" y="3408"/>
                  <a:ext cx="0" cy="336"/>
                </a:xfrm>
                <a:prstGeom prst="line">
                  <a:avLst/>
                </a:prstGeom>
                <a:noFill/>
                <a:ln w="12700">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15399" name="Line 19"/>
                <p:cNvSpPr>
                  <a:spLocks noChangeShapeType="1"/>
                </p:cNvSpPr>
                <p:nvPr/>
              </p:nvSpPr>
              <p:spPr bwMode="auto">
                <a:xfrm flipV="1">
                  <a:off x="2608" y="3128"/>
                  <a:ext cx="0" cy="280"/>
                </a:xfrm>
                <a:prstGeom prst="line">
                  <a:avLst/>
                </a:prstGeom>
                <a:noFill/>
                <a:ln w="12700">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15400" name="Line 20"/>
                <p:cNvSpPr>
                  <a:spLocks noChangeShapeType="1"/>
                </p:cNvSpPr>
                <p:nvPr/>
              </p:nvSpPr>
              <p:spPr bwMode="auto">
                <a:xfrm flipV="1">
                  <a:off x="2800" y="3128"/>
                  <a:ext cx="0" cy="280"/>
                </a:xfrm>
                <a:prstGeom prst="line">
                  <a:avLst/>
                </a:prstGeom>
                <a:noFill/>
                <a:ln w="12700">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15401" name="Line 21"/>
                <p:cNvSpPr>
                  <a:spLocks noChangeShapeType="1"/>
                </p:cNvSpPr>
                <p:nvPr/>
              </p:nvSpPr>
              <p:spPr bwMode="auto">
                <a:xfrm flipV="1">
                  <a:off x="3120" y="3408"/>
                  <a:ext cx="0" cy="280"/>
                </a:xfrm>
                <a:prstGeom prst="line">
                  <a:avLst/>
                </a:prstGeom>
                <a:noFill/>
                <a:ln w="12700">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15402" name="Line 22"/>
                <p:cNvSpPr>
                  <a:spLocks noChangeShapeType="1"/>
                </p:cNvSpPr>
                <p:nvPr/>
              </p:nvSpPr>
              <p:spPr bwMode="auto">
                <a:xfrm flipV="1">
                  <a:off x="3312" y="3408"/>
                  <a:ext cx="0" cy="280"/>
                </a:xfrm>
                <a:prstGeom prst="line">
                  <a:avLst/>
                </a:prstGeom>
                <a:noFill/>
                <a:ln w="12700">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15403" name="Line 23"/>
                <p:cNvSpPr>
                  <a:spLocks noChangeShapeType="1"/>
                </p:cNvSpPr>
                <p:nvPr/>
              </p:nvSpPr>
              <p:spPr bwMode="auto">
                <a:xfrm flipV="1">
                  <a:off x="2560" y="3216"/>
                  <a:ext cx="0" cy="192"/>
                </a:xfrm>
                <a:prstGeom prst="line">
                  <a:avLst/>
                </a:prstGeom>
                <a:noFill/>
                <a:ln w="12700">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15404" name="Line 24"/>
                <p:cNvSpPr>
                  <a:spLocks noChangeShapeType="1"/>
                </p:cNvSpPr>
                <p:nvPr/>
              </p:nvSpPr>
              <p:spPr bwMode="auto">
                <a:xfrm flipV="1">
                  <a:off x="2848" y="3216"/>
                  <a:ext cx="0" cy="192"/>
                </a:xfrm>
                <a:prstGeom prst="line">
                  <a:avLst/>
                </a:prstGeom>
                <a:noFill/>
                <a:ln w="12700">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15405" name="Line 25"/>
                <p:cNvSpPr>
                  <a:spLocks noChangeShapeType="1"/>
                </p:cNvSpPr>
                <p:nvPr/>
              </p:nvSpPr>
              <p:spPr bwMode="auto">
                <a:xfrm flipV="1">
                  <a:off x="3072" y="3408"/>
                  <a:ext cx="0" cy="192"/>
                </a:xfrm>
                <a:prstGeom prst="line">
                  <a:avLst/>
                </a:prstGeom>
                <a:noFill/>
                <a:ln w="12700">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15406" name="Line 26"/>
                <p:cNvSpPr>
                  <a:spLocks noChangeShapeType="1"/>
                </p:cNvSpPr>
                <p:nvPr/>
              </p:nvSpPr>
              <p:spPr bwMode="auto">
                <a:xfrm flipV="1">
                  <a:off x="3368" y="3408"/>
                  <a:ext cx="0" cy="192"/>
                </a:xfrm>
                <a:prstGeom prst="line">
                  <a:avLst/>
                </a:prstGeom>
                <a:noFill/>
                <a:ln w="12700">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15407" name="Line 27"/>
                <p:cNvSpPr>
                  <a:spLocks noChangeShapeType="1"/>
                </p:cNvSpPr>
                <p:nvPr/>
              </p:nvSpPr>
              <p:spPr bwMode="auto">
                <a:xfrm flipV="1">
                  <a:off x="2512" y="3312"/>
                  <a:ext cx="0" cy="96"/>
                </a:xfrm>
                <a:prstGeom prst="line">
                  <a:avLst/>
                </a:prstGeom>
                <a:noFill/>
                <a:ln w="12700">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15408" name="Line 28"/>
                <p:cNvSpPr>
                  <a:spLocks noChangeShapeType="1"/>
                </p:cNvSpPr>
                <p:nvPr/>
              </p:nvSpPr>
              <p:spPr bwMode="auto">
                <a:xfrm flipV="1">
                  <a:off x="2904" y="3312"/>
                  <a:ext cx="0" cy="96"/>
                </a:xfrm>
                <a:prstGeom prst="line">
                  <a:avLst/>
                </a:prstGeom>
                <a:noFill/>
                <a:ln w="12700">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15409" name="Line 29"/>
                <p:cNvSpPr>
                  <a:spLocks noChangeShapeType="1"/>
                </p:cNvSpPr>
                <p:nvPr/>
              </p:nvSpPr>
              <p:spPr bwMode="auto">
                <a:xfrm flipV="1">
                  <a:off x="3024" y="3408"/>
                  <a:ext cx="0" cy="96"/>
                </a:xfrm>
                <a:prstGeom prst="line">
                  <a:avLst/>
                </a:prstGeom>
                <a:noFill/>
                <a:ln w="12700">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15410" name="Line 30"/>
                <p:cNvSpPr>
                  <a:spLocks noChangeShapeType="1"/>
                </p:cNvSpPr>
                <p:nvPr/>
              </p:nvSpPr>
              <p:spPr bwMode="auto">
                <a:xfrm flipV="1">
                  <a:off x="3416" y="3408"/>
                  <a:ext cx="0" cy="96"/>
                </a:xfrm>
                <a:prstGeom prst="line">
                  <a:avLst/>
                </a:prstGeom>
                <a:noFill/>
                <a:ln w="12700">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grpSp>
          <p:sp>
            <p:nvSpPr>
              <p:cNvPr id="15389" name="Text Box 32"/>
              <p:cNvSpPr txBox="1">
                <a:spLocks noChangeArrowheads="1"/>
              </p:cNvSpPr>
              <p:nvPr/>
            </p:nvSpPr>
            <p:spPr bwMode="auto">
              <a:xfrm>
                <a:off x="3399" y="1056"/>
                <a:ext cx="1248"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Sampling</a:t>
                </a:r>
                <a:endParaRPr lang="zh-CN" altLang="en-US"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9" name="Group 55"/>
            <p:cNvGrpSpPr/>
            <p:nvPr/>
          </p:nvGrpSpPr>
          <p:grpSpPr bwMode="auto">
            <a:xfrm>
              <a:off x="3072" y="2688"/>
              <a:ext cx="1555" cy="1212"/>
              <a:chOff x="3190" y="2736"/>
              <a:chExt cx="1555" cy="1212"/>
            </a:xfrm>
          </p:grpSpPr>
          <p:sp>
            <p:nvSpPr>
              <p:cNvPr id="15371" name="Text Box 33"/>
              <p:cNvSpPr txBox="1">
                <a:spLocks noChangeArrowheads="1"/>
              </p:cNvSpPr>
              <p:nvPr/>
            </p:nvSpPr>
            <p:spPr bwMode="auto">
              <a:xfrm>
                <a:off x="3408" y="3696"/>
                <a:ext cx="1296"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20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Discretized Audio</a:t>
                </a:r>
                <a:endParaRPr lang="zh-CN" altLang="en-US" sz="200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Group 34"/>
              <p:cNvGrpSpPr/>
              <p:nvPr/>
            </p:nvGrpSpPr>
            <p:grpSpPr bwMode="auto">
              <a:xfrm>
                <a:off x="3190" y="2736"/>
                <a:ext cx="1555" cy="923"/>
                <a:chOff x="3766" y="2895"/>
                <a:chExt cx="1555" cy="923"/>
              </a:xfrm>
            </p:grpSpPr>
            <p:sp>
              <p:nvSpPr>
                <p:cNvPr id="15373" name="Line 35"/>
                <p:cNvSpPr>
                  <a:spLocks noChangeShapeType="1"/>
                </p:cNvSpPr>
                <p:nvPr/>
              </p:nvSpPr>
              <p:spPr bwMode="auto">
                <a:xfrm>
                  <a:off x="3766" y="3407"/>
                  <a:ext cx="1555" cy="0"/>
                </a:xfrm>
                <a:prstGeom prst="line">
                  <a:avLst/>
                </a:prstGeom>
                <a:noFill/>
                <a:ln w="9525">
                  <a:solidFill>
                    <a:srgbClr val="000000"/>
                  </a:solidFill>
                  <a:round/>
                  <a:tailEnd type="stealth" w="med" len="sm"/>
                </a:ln>
                <a:extLst>
                  <a:ext uri="{909E8E84-426E-40DD-AFC4-6F175D3DCCD1}">
                    <a14:hiddenFill xmlns:a14="http://schemas.microsoft.com/office/drawing/2010/main" xmlns="">
                      <a:noFill/>
                    </a14:hiddenFill>
                  </a:ext>
                </a:extLst>
              </p:spPr>
              <p:txBody>
                <a:bodyPr/>
                <a:lstStyle/>
                <a:p>
                  <a:endParaRPr lang="zh-CN" altLang="en-US"/>
                </a:p>
              </p:txBody>
            </p:sp>
            <p:sp>
              <p:nvSpPr>
                <p:cNvPr id="15374" name="Line 36"/>
                <p:cNvSpPr>
                  <a:spLocks noChangeShapeType="1"/>
                </p:cNvSpPr>
                <p:nvPr/>
              </p:nvSpPr>
              <p:spPr bwMode="auto">
                <a:xfrm flipV="1">
                  <a:off x="4136" y="2895"/>
                  <a:ext cx="0" cy="923"/>
                </a:xfrm>
                <a:prstGeom prst="line">
                  <a:avLst/>
                </a:prstGeom>
                <a:noFill/>
                <a:ln w="9525">
                  <a:solidFill>
                    <a:srgbClr val="000000"/>
                  </a:solidFill>
                  <a:round/>
                  <a:tailEnd type="stealth" w="med" len="sm"/>
                </a:ln>
                <a:extLst>
                  <a:ext uri="{909E8E84-426E-40DD-AFC4-6F175D3DCCD1}">
                    <a14:hiddenFill xmlns:a14="http://schemas.microsoft.com/office/drawing/2010/main" xmlns="">
                      <a:noFill/>
                    </a14:hiddenFill>
                  </a:ext>
                </a:extLst>
              </p:spPr>
              <p:txBody>
                <a:bodyPr/>
                <a:lstStyle/>
                <a:p>
                  <a:endParaRPr lang="zh-CN" altLang="en-US"/>
                </a:p>
              </p:txBody>
            </p:sp>
            <p:grpSp>
              <p:nvGrpSpPr>
                <p:cNvPr id="11" name="Group 37"/>
                <p:cNvGrpSpPr/>
                <p:nvPr/>
              </p:nvGrpSpPr>
              <p:grpSpPr bwMode="auto">
                <a:xfrm>
                  <a:off x="4163" y="3048"/>
                  <a:ext cx="445" cy="364"/>
                  <a:chOff x="4156" y="3048"/>
                  <a:chExt cx="445" cy="364"/>
                </a:xfrm>
              </p:grpSpPr>
              <p:sp>
                <p:nvSpPr>
                  <p:cNvPr id="15383" name="Freeform 38"/>
                  <p:cNvSpPr/>
                  <p:nvPr/>
                </p:nvSpPr>
                <p:spPr bwMode="auto">
                  <a:xfrm>
                    <a:off x="4156" y="3077"/>
                    <a:ext cx="182" cy="335"/>
                  </a:xfrm>
                  <a:custGeom>
                    <a:avLst/>
                    <a:gdLst>
                      <a:gd name="T0" fmla="*/ 0 w 182"/>
                      <a:gd name="T1" fmla="*/ 335 h 335"/>
                      <a:gd name="T2" fmla="*/ 0 w 182"/>
                      <a:gd name="T3" fmla="*/ 240 h 335"/>
                      <a:gd name="T4" fmla="*/ 44 w 182"/>
                      <a:gd name="T5" fmla="*/ 240 h 335"/>
                      <a:gd name="T6" fmla="*/ 44 w 182"/>
                      <a:gd name="T7" fmla="*/ 145 h 335"/>
                      <a:gd name="T8" fmla="*/ 87 w 182"/>
                      <a:gd name="T9" fmla="*/ 145 h 335"/>
                      <a:gd name="T10" fmla="*/ 87 w 182"/>
                      <a:gd name="T11" fmla="*/ 58 h 335"/>
                      <a:gd name="T12" fmla="*/ 138 w 182"/>
                      <a:gd name="T13" fmla="*/ 58 h 335"/>
                      <a:gd name="T14" fmla="*/ 138 w 182"/>
                      <a:gd name="T15" fmla="*/ 0 h 335"/>
                      <a:gd name="T16" fmla="*/ 182 w 182"/>
                      <a:gd name="T17" fmla="*/ 0 h 3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2"/>
                      <a:gd name="T28" fmla="*/ 0 h 335"/>
                      <a:gd name="T29" fmla="*/ 182 w 182"/>
                      <a:gd name="T30" fmla="*/ 335 h 3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2" h="335">
                        <a:moveTo>
                          <a:pt x="0" y="335"/>
                        </a:moveTo>
                        <a:lnTo>
                          <a:pt x="0" y="240"/>
                        </a:lnTo>
                        <a:lnTo>
                          <a:pt x="44" y="240"/>
                        </a:lnTo>
                        <a:lnTo>
                          <a:pt x="44" y="145"/>
                        </a:lnTo>
                        <a:lnTo>
                          <a:pt x="87" y="145"/>
                        </a:lnTo>
                        <a:lnTo>
                          <a:pt x="87" y="58"/>
                        </a:lnTo>
                        <a:lnTo>
                          <a:pt x="138" y="58"/>
                        </a:lnTo>
                        <a:lnTo>
                          <a:pt x="138" y="0"/>
                        </a:lnTo>
                        <a:lnTo>
                          <a:pt x="182" y="0"/>
                        </a:lnTo>
                      </a:path>
                    </a:pathLst>
                  </a:custGeom>
                  <a:noFill/>
                  <a:ln w="12700">
                    <a:solidFill>
                      <a:schemeClr val="tx1"/>
                    </a:solidFill>
                    <a:rou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15384" name="Freeform 39"/>
                  <p:cNvSpPr/>
                  <p:nvPr/>
                </p:nvSpPr>
                <p:spPr bwMode="auto">
                  <a:xfrm>
                    <a:off x="4397" y="3077"/>
                    <a:ext cx="204" cy="335"/>
                  </a:xfrm>
                  <a:custGeom>
                    <a:avLst/>
                    <a:gdLst>
                      <a:gd name="T0" fmla="*/ 204 w 204"/>
                      <a:gd name="T1" fmla="*/ 335 h 335"/>
                      <a:gd name="T2" fmla="*/ 204 w 204"/>
                      <a:gd name="T3" fmla="*/ 240 h 335"/>
                      <a:gd name="T4" fmla="*/ 145 w 204"/>
                      <a:gd name="T5" fmla="*/ 240 h 335"/>
                      <a:gd name="T6" fmla="*/ 145 w 204"/>
                      <a:gd name="T7" fmla="*/ 145 h 335"/>
                      <a:gd name="T8" fmla="*/ 87 w 204"/>
                      <a:gd name="T9" fmla="*/ 145 h 335"/>
                      <a:gd name="T10" fmla="*/ 87 w 204"/>
                      <a:gd name="T11" fmla="*/ 58 h 335"/>
                      <a:gd name="T12" fmla="*/ 43 w 204"/>
                      <a:gd name="T13" fmla="*/ 58 h 335"/>
                      <a:gd name="T14" fmla="*/ 43 w 204"/>
                      <a:gd name="T15" fmla="*/ 0 h 335"/>
                      <a:gd name="T16" fmla="*/ 0 w 204"/>
                      <a:gd name="T17" fmla="*/ 0 h 3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4"/>
                      <a:gd name="T28" fmla="*/ 0 h 335"/>
                      <a:gd name="T29" fmla="*/ 204 w 204"/>
                      <a:gd name="T30" fmla="*/ 335 h 3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4" h="335">
                        <a:moveTo>
                          <a:pt x="204" y="335"/>
                        </a:moveTo>
                        <a:lnTo>
                          <a:pt x="204" y="240"/>
                        </a:lnTo>
                        <a:lnTo>
                          <a:pt x="145" y="240"/>
                        </a:lnTo>
                        <a:lnTo>
                          <a:pt x="145" y="145"/>
                        </a:lnTo>
                        <a:lnTo>
                          <a:pt x="87" y="145"/>
                        </a:lnTo>
                        <a:lnTo>
                          <a:pt x="87" y="58"/>
                        </a:lnTo>
                        <a:lnTo>
                          <a:pt x="43" y="58"/>
                        </a:lnTo>
                        <a:lnTo>
                          <a:pt x="43" y="0"/>
                        </a:lnTo>
                        <a:lnTo>
                          <a:pt x="0" y="0"/>
                        </a:lnTo>
                      </a:path>
                    </a:pathLst>
                  </a:custGeom>
                  <a:noFill/>
                  <a:ln w="12700">
                    <a:solidFill>
                      <a:schemeClr val="tx1"/>
                    </a:solidFill>
                    <a:rou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15385" name="Line 40"/>
                  <p:cNvSpPr>
                    <a:spLocks noChangeShapeType="1"/>
                  </p:cNvSpPr>
                  <p:nvPr/>
                </p:nvSpPr>
                <p:spPr bwMode="auto">
                  <a:xfrm>
                    <a:off x="4338" y="3048"/>
                    <a:ext cx="66" cy="0"/>
                  </a:xfrm>
                  <a:prstGeom prst="line">
                    <a:avLst/>
                  </a:prstGeom>
                  <a:noFill/>
                  <a:ln w="12700">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15386" name="Line 41"/>
                  <p:cNvSpPr>
                    <a:spLocks noChangeShapeType="1"/>
                  </p:cNvSpPr>
                  <p:nvPr/>
                </p:nvSpPr>
                <p:spPr bwMode="auto">
                  <a:xfrm flipV="1">
                    <a:off x="4331" y="3048"/>
                    <a:ext cx="0" cy="29"/>
                  </a:xfrm>
                  <a:prstGeom prst="line">
                    <a:avLst/>
                  </a:prstGeom>
                  <a:noFill/>
                  <a:ln w="12700">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15387" name="Line 42"/>
                  <p:cNvSpPr>
                    <a:spLocks noChangeShapeType="1"/>
                  </p:cNvSpPr>
                  <p:nvPr/>
                </p:nvSpPr>
                <p:spPr bwMode="auto">
                  <a:xfrm flipV="1">
                    <a:off x="4397" y="3048"/>
                    <a:ext cx="0" cy="29"/>
                  </a:xfrm>
                  <a:prstGeom prst="line">
                    <a:avLst/>
                  </a:prstGeom>
                  <a:noFill/>
                  <a:ln w="12700">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grpSp>
            <p:grpSp>
              <p:nvGrpSpPr>
                <p:cNvPr id="12" name="Group 43"/>
                <p:cNvGrpSpPr/>
                <p:nvPr/>
              </p:nvGrpSpPr>
              <p:grpSpPr bwMode="auto">
                <a:xfrm flipV="1">
                  <a:off x="4668" y="3412"/>
                  <a:ext cx="445" cy="364"/>
                  <a:chOff x="4156" y="3048"/>
                  <a:chExt cx="445" cy="364"/>
                </a:xfrm>
              </p:grpSpPr>
              <p:sp>
                <p:nvSpPr>
                  <p:cNvPr id="15378" name="Freeform 44"/>
                  <p:cNvSpPr/>
                  <p:nvPr/>
                </p:nvSpPr>
                <p:spPr bwMode="auto">
                  <a:xfrm>
                    <a:off x="4156" y="3077"/>
                    <a:ext cx="182" cy="335"/>
                  </a:xfrm>
                  <a:custGeom>
                    <a:avLst/>
                    <a:gdLst>
                      <a:gd name="T0" fmla="*/ 0 w 182"/>
                      <a:gd name="T1" fmla="*/ 335 h 335"/>
                      <a:gd name="T2" fmla="*/ 0 w 182"/>
                      <a:gd name="T3" fmla="*/ 240 h 335"/>
                      <a:gd name="T4" fmla="*/ 44 w 182"/>
                      <a:gd name="T5" fmla="*/ 240 h 335"/>
                      <a:gd name="T6" fmla="*/ 44 w 182"/>
                      <a:gd name="T7" fmla="*/ 145 h 335"/>
                      <a:gd name="T8" fmla="*/ 87 w 182"/>
                      <a:gd name="T9" fmla="*/ 145 h 335"/>
                      <a:gd name="T10" fmla="*/ 87 w 182"/>
                      <a:gd name="T11" fmla="*/ 58 h 335"/>
                      <a:gd name="T12" fmla="*/ 138 w 182"/>
                      <a:gd name="T13" fmla="*/ 58 h 335"/>
                      <a:gd name="T14" fmla="*/ 138 w 182"/>
                      <a:gd name="T15" fmla="*/ 0 h 335"/>
                      <a:gd name="T16" fmla="*/ 182 w 182"/>
                      <a:gd name="T17" fmla="*/ 0 h 3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2"/>
                      <a:gd name="T28" fmla="*/ 0 h 335"/>
                      <a:gd name="T29" fmla="*/ 182 w 182"/>
                      <a:gd name="T30" fmla="*/ 335 h 3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2" h="335">
                        <a:moveTo>
                          <a:pt x="0" y="335"/>
                        </a:moveTo>
                        <a:lnTo>
                          <a:pt x="0" y="240"/>
                        </a:lnTo>
                        <a:lnTo>
                          <a:pt x="44" y="240"/>
                        </a:lnTo>
                        <a:lnTo>
                          <a:pt x="44" y="145"/>
                        </a:lnTo>
                        <a:lnTo>
                          <a:pt x="87" y="145"/>
                        </a:lnTo>
                        <a:lnTo>
                          <a:pt x="87" y="58"/>
                        </a:lnTo>
                        <a:lnTo>
                          <a:pt x="138" y="58"/>
                        </a:lnTo>
                        <a:lnTo>
                          <a:pt x="138" y="0"/>
                        </a:lnTo>
                        <a:lnTo>
                          <a:pt x="182" y="0"/>
                        </a:lnTo>
                      </a:path>
                    </a:pathLst>
                  </a:custGeom>
                  <a:noFill/>
                  <a:ln w="12700">
                    <a:solidFill>
                      <a:schemeClr val="tx1"/>
                    </a:solidFill>
                    <a:rou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15379" name="Freeform 45"/>
                  <p:cNvSpPr/>
                  <p:nvPr/>
                </p:nvSpPr>
                <p:spPr bwMode="auto">
                  <a:xfrm>
                    <a:off x="4397" y="3077"/>
                    <a:ext cx="204" cy="335"/>
                  </a:xfrm>
                  <a:custGeom>
                    <a:avLst/>
                    <a:gdLst>
                      <a:gd name="T0" fmla="*/ 204 w 204"/>
                      <a:gd name="T1" fmla="*/ 335 h 335"/>
                      <a:gd name="T2" fmla="*/ 204 w 204"/>
                      <a:gd name="T3" fmla="*/ 240 h 335"/>
                      <a:gd name="T4" fmla="*/ 145 w 204"/>
                      <a:gd name="T5" fmla="*/ 240 h 335"/>
                      <a:gd name="T6" fmla="*/ 145 w 204"/>
                      <a:gd name="T7" fmla="*/ 145 h 335"/>
                      <a:gd name="T8" fmla="*/ 87 w 204"/>
                      <a:gd name="T9" fmla="*/ 145 h 335"/>
                      <a:gd name="T10" fmla="*/ 87 w 204"/>
                      <a:gd name="T11" fmla="*/ 58 h 335"/>
                      <a:gd name="T12" fmla="*/ 43 w 204"/>
                      <a:gd name="T13" fmla="*/ 58 h 335"/>
                      <a:gd name="T14" fmla="*/ 43 w 204"/>
                      <a:gd name="T15" fmla="*/ 0 h 335"/>
                      <a:gd name="T16" fmla="*/ 0 w 204"/>
                      <a:gd name="T17" fmla="*/ 0 h 3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4"/>
                      <a:gd name="T28" fmla="*/ 0 h 335"/>
                      <a:gd name="T29" fmla="*/ 204 w 204"/>
                      <a:gd name="T30" fmla="*/ 335 h 3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4" h="335">
                        <a:moveTo>
                          <a:pt x="204" y="335"/>
                        </a:moveTo>
                        <a:lnTo>
                          <a:pt x="204" y="240"/>
                        </a:lnTo>
                        <a:lnTo>
                          <a:pt x="145" y="240"/>
                        </a:lnTo>
                        <a:lnTo>
                          <a:pt x="145" y="145"/>
                        </a:lnTo>
                        <a:lnTo>
                          <a:pt x="87" y="145"/>
                        </a:lnTo>
                        <a:lnTo>
                          <a:pt x="87" y="58"/>
                        </a:lnTo>
                        <a:lnTo>
                          <a:pt x="43" y="58"/>
                        </a:lnTo>
                        <a:lnTo>
                          <a:pt x="43" y="0"/>
                        </a:lnTo>
                        <a:lnTo>
                          <a:pt x="0" y="0"/>
                        </a:lnTo>
                      </a:path>
                    </a:pathLst>
                  </a:custGeom>
                  <a:noFill/>
                  <a:ln w="12700">
                    <a:solidFill>
                      <a:schemeClr val="tx1"/>
                    </a:solidFill>
                    <a:rou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15380" name="Line 46"/>
                  <p:cNvSpPr>
                    <a:spLocks noChangeShapeType="1"/>
                  </p:cNvSpPr>
                  <p:nvPr/>
                </p:nvSpPr>
                <p:spPr bwMode="auto">
                  <a:xfrm>
                    <a:off x="4338" y="3048"/>
                    <a:ext cx="66" cy="0"/>
                  </a:xfrm>
                  <a:prstGeom prst="line">
                    <a:avLst/>
                  </a:prstGeom>
                  <a:noFill/>
                  <a:ln w="12700">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15381" name="Line 47"/>
                  <p:cNvSpPr>
                    <a:spLocks noChangeShapeType="1"/>
                  </p:cNvSpPr>
                  <p:nvPr/>
                </p:nvSpPr>
                <p:spPr bwMode="auto">
                  <a:xfrm flipV="1">
                    <a:off x="4331" y="3048"/>
                    <a:ext cx="0" cy="29"/>
                  </a:xfrm>
                  <a:prstGeom prst="line">
                    <a:avLst/>
                  </a:prstGeom>
                  <a:noFill/>
                  <a:ln w="12700">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15382" name="Line 48"/>
                  <p:cNvSpPr>
                    <a:spLocks noChangeShapeType="1"/>
                  </p:cNvSpPr>
                  <p:nvPr/>
                </p:nvSpPr>
                <p:spPr bwMode="auto">
                  <a:xfrm flipV="1">
                    <a:off x="4397" y="3048"/>
                    <a:ext cx="0" cy="29"/>
                  </a:xfrm>
                  <a:prstGeom prst="line">
                    <a:avLst/>
                  </a:prstGeom>
                  <a:noFill/>
                  <a:ln w="12700">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grpSp>
            <p:sp>
              <p:nvSpPr>
                <p:cNvPr id="15377" name="Freeform 49"/>
                <p:cNvSpPr/>
                <p:nvPr/>
              </p:nvSpPr>
              <p:spPr bwMode="auto">
                <a:xfrm>
                  <a:off x="4136" y="3034"/>
                  <a:ext cx="986" cy="735"/>
                </a:xfrm>
                <a:custGeom>
                  <a:avLst/>
                  <a:gdLst>
                    <a:gd name="T0" fmla="*/ 0 w 1440"/>
                    <a:gd name="T1" fmla="*/ 1 h 1248"/>
                    <a:gd name="T2" fmla="*/ 3 w 1440"/>
                    <a:gd name="T3" fmla="*/ 0 h 1248"/>
                    <a:gd name="T4" fmla="*/ 8 w 1440"/>
                    <a:gd name="T5" fmla="*/ 1 h 1248"/>
                    <a:gd name="T6" fmla="*/ 12 w 1440"/>
                    <a:gd name="T7" fmla="*/ 2 h 1248"/>
                    <a:gd name="T8" fmla="*/ 15 w 1440"/>
                    <a:gd name="T9" fmla="*/ 1 h 1248"/>
                    <a:gd name="T10" fmla="*/ 0 60000 65536"/>
                    <a:gd name="T11" fmla="*/ 0 60000 65536"/>
                    <a:gd name="T12" fmla="*/ 0 60000 65536"/>
                    <a:gd name="T13" fmla="*/ 0 60000 65536"/>
                    <a:gd name="T14" fmla="*/ 0 60000 65536"/>
                    <a:gd name="T15" fmla="*/ 0 w 1440"/>
                    <a:gd name="T16" fmla="*/ 0 h 1248"/>
                    <a:gd name="T17" fmla="*/ 1440 w 1440"/>
                    <a:gd name="T18" fmla="*/ 1248 h 1248"/>
                  </a:gdLst>
                  <a:ahLst/>
                  <a:cxnLst>
                    <a:cxn ang="T10">
                      <a:pos x="T0" y="T1"/>
                    </a:cxn>
                    <a:cxn ang="T11">
                      <a:pos x="T2" y="T3"/>
                    </a:cxn>
                    <a:cxn ang="T12">
                      <a:pos x="T4" y="T5"/>
                    </a:cxn>
                    <a:cxn ang="T13">
                      <a:pos x="T6" y="T7"/>
                    </a:cxn>
                    <a:cxn ang="T14">
                      <a:pos x="T8" y="T9"/>
                    </a:cxn>
                  </a:cxnLst>
                  <a:rect l="T15" t="T16" r="T17" b="T18"/>
                  <a:pathLst>
                    <a:path w="1440" h="1248">
                      <a:moveTo>
                        <a:pt x="0" y="624"/>
                      </a:moveTo>
                      <a:cubicBezTo>
                        <a:pt x="120" y="312"/>
                        <a:pt x="240" y="0"/>
                        <a:pt x="360" y="0"/>
                      </a:cubicBezTo>
                      <a:cubicBezTo>
                        <a:pt x="480" y="0"/>
                        <a:pt x="600" y="416"/>
                        <a:pt x="720" y="624"/>
                      </a:cubicBezTo>
                      <a:cubicBezTo>
                        <a:pt x="840" y="832"/>
                        <a:pt x="960" y="1248"/>
                        <a:pt x="1080" y="1248"/>
                      </a:cubicBezTo>
                      <a:cubicBezTo>
                        <a:pt x="1200" y="1248"/>
                        <a:pt x="1320" y="936"/>
                        <a:pt x="1440" y="624"/>
                      </a:cubicBezTo>
                    </a:path>
                  </a:pathLst>
                </a:custGeom>
                <a:noFill/>
                <a:ln w="9525">
                  <a:solidFill>
                    <a:srgbClr val="000000"/>
                  </a:solidFill>
                  <a:prstDash val="dash"/>
                  <a:rou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grpSp>
        </p:grpSp>
      </p:grpSp>
      <p:sp>
        <p:nvSpPr>
          <p:cNvPr id="15365" name="AutoShape 57"/>
          <p:cNvSpPr>
            <a:spLocks noChangeArrowheads="1"/>
          </p:cNvSpPr>
          <p:nvPr/>
        </p:nvSpPr>
        <p:spPr bwMode="auto">
          <a:xfrm rot="2934158">
            <a:off x="3670231" y="5105400"/>
            <a:ext cx="1524000" cy="914400"/>
          </a:xfrm>
          <a:prstGeom prst="curvedDownArrow">
            <a:avLst>
              <a:gd name="adj1" fmla="val 22315"/>
              <a:gd name="adj2" fmla="val 49830"/>
              <a:gd name="adj3" fmla="val 28093"/>
            </a:avLst>
          </a:prstGeom>
          <a:solidFill>
            <a:srgbClr val="5F5F5F"/>
          </a:solidFill>
          <a:ln w="9525">
            <a:solidFill>
              <a:schemeClr val="tx1"/>
            </a:solidFill>
            <a:miter lim="800000"/>
          </a:ln>
        </p:spPr>
        <p:txBody>
          <a:bodyPr wrap="none" anchor="ct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366" name="AutoShape 58"/>
          <p:cNvSpPr>
            <a:spLocks noChangeArrowheads="1"/>
          </p:cNvSpPr>
          <p:nvPr/>
        </p:nvSpPr>
        <p:spPr bwMode="auto">
          <a:xfrm>
            <a:off x="2595494" y="4840287"/>
            <a:ext cx="2438400" cy="139065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2160 w 21600"/>
              <a:gd name="T13" fmla="*/ 12343 h 21600"/>
              <a:gd name="T14" fmla="*/ 19440 w 21600"/>
              <a:gd name="T15" fmla="*/ 18514 h 21600"/>
            </a:gdLst>
            <a:ahLst/>
            <a:cxnLst>
              <a:cxn ang="T8">
                <a:pos x="T0" y="T1"/>
              </a:cxn>
              <a:cxn ang="T9">
                <a:pos x="T2" y="T3"/>
              </a:cxn>
              <a:cxn ang="T10">
                <a:pos x="T4" y="T5"/>
              </a:cxn>
              <a:cxn ang="T11">
                <a:pos x="T6" y="T7"/>
              </a:cxn>
            </a:cxnLst>
            <a:rect l="T12" t="T13" r="T14" b="T15"/>
            <a:pathLst>
              <a:path w="21600" h="21600">
                <a:moveTo>
                  <a:pt x="10800" y="0"/>
                </a:moveTo>
                <a:lnTo>
                  <a:pt x="6480" y="6171"/>
                </a:lnTo>
                <a:lnTo>
                  <a:pt x="8640" y="6171"/>
                </a:lnTo>
                <a:lnTo>
                  <a:pt x="8640" y="12343"/>
                </a:lnTo>
                <a:lnTo>
                  <a:pt x="4320" y="12343"/>
                </a:lnTo>
                <a:lnTo>
                  <a:pt x="4320" y="9257"/>
                </a:lnTo>
                <a:lnTo>
                  <a:pt x="0" y="15429"/>
                </a:lnTo>
                <a:lnTo>
                  <a:pt x="4320" y="21600"/>
                </a:lnTo>
                <a:lnTo>
                  <a:pt x="4320" y="18514"/>
                </a:lnTo>
                <a:lnTo>
                  <a:pt x="17280" y="18514"/>
                </a:lnTo>
                <a:lnTo>
                  <a:pt x="17280" y="21600"/>
                </a:lnTo>
                <a:lnTo>
                  <a:pt x="21600" y="15429"/>
                </a:lnTo>
                <a:lnTo>
                  <a:pt x="17280" y="9257"/>
                </a:lnTo>
                <a:lnTo>
                  <a:pt x="17280" y="12343"/>
                </a:lnTo>
                <a:lnTo>
                  <a:pt x="12960" y="12343"/>
                </a:lnTo>
                <a:lnTo>
                  <a:pt x="12960" y="6171"/>
                </a:lnTo>
                <a:lnTo>
                  <a:pt x="15120" y="6171"/>
                </a:lnTo>
                <a:lnTo>
                  <a:pt x="10800"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Illustration</a:t>
            </a:r>
            <a:endParaRPr lang="zh-CN" altLang="en-US" sz="200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5" name="Content Placeholder 2"/>
          <p:cNvSpPr txBox="1"/>
          <p:nvPr/>
        </p:nvSpPr>
        <p:spPr bwMode="auto">
          <a:xfrm>
            <a:off x="179512" y="1173164"/>
            <a:ext cx="8954933" cy="820795"/>
          </a:xfrm>
          <a:prstGeom prst="rect">
            <a:avLst/>
          </a:prstGeom>
          <a:noFill/>
          <a:ln w="9525">
            <a:noFill/>
            <a:miter lim="800000"/>
          </a:ln>
        </p:spPr>
        <p:txBody>
          <a:bodyPr/>
          <a:lstStyle/>
          <a:p>
            <a:pPr marL="342900" indent="-342900">
              <a:spcBef>
                <a:spcPct val="20000"/>
              </a:spcBef>
              <a:buClr>
                <a:schemeClr val="folHlink"/>
              </a:buClr>
              <a:buSzPct val="60000"/>
              <a:buFont typeface="Arial" panose="020B0604020202020204" pitchFamily="34" charset="0"/>
              <a:buChar char="•"/>
              <a:defRPr/>
            </a:pPr>
            <a:r>
              <a:rPr lang="en-US" altLang="zh-CN" b="1" kern="0" dirty="0">
                <a:solidFill>
                  <a:srgbClr val="FF0000"/>
                </a:solidFill>
                <a:latin typeface="Times New Roman" panose="02020603050405020304" pitchFamily="18" charset="0"/>
                <a:ea typeface="+mn-ea"/>
                <a:cs typeface="Times New Roman" panose="02020603050405020304" pitchFamily="18" charset="0"/>
              </a:rPr>
              <a:t>Sampling</a:t>
            </a:r>
            <a:r>
              <a:rPr lang="en-US" altLang="zh-CN" b="1" kern="0" dirty="0">
                <a:solidFill>
                  <a:schemeClr val="tx2"/>
                </a:solidFill>
                <a:latin typeface="Times New Roman" panose="02020603050405020304" pitchFamily="18" charset="0"/>
                <a:ea typeface="+mn-ea"/>
                <a:cs typeface="Times New Roman" panose="02020603050405020304" pitchFamily="18" charset="0"/>
              </a:rPr>
              <a:t> means </a:t>
            </a:r>
            <a:r>
              <a:rPr lang="en-US" altLang="zh-CN" b="1" kern="0" dirty="0" smtClean="0">
                <a:solidFill>
                  <a:schemeClr val="tx2"/>
                </a:solidFill>
                <a:latin typeface="Times New Roman" panose="02020603050405020304" pitchFamily="18" charset="0"/>
                <a:ea typeface="+mn-ea"/>
                <a:cs typeface="Times New Roman" panose="02020603050405020304" pitchFamily="18" charset="0"/>
              </a:rPr>
              <a:t>dividing continuous time into discrete time </a:t>
            </a:r>
          </a:p>
          <a:p>
            <a:pPr marL="342900" indent="-342900">
              <a:spcBef>
                <a:spcPct val="20000"/>
              </a:spcBef>
              <a:buClr>
                <a:schemeClr val="folHlink"/>
              </a:buClr>
              <a:buSzPct val="60000"/>
              <a:buFont typeface="Arial" panose="020B0604020202020204" pitchFamily="34" charset="0"/>
              <a:buChar char="•"/>
              <a:defRPr/>
            </a:pPr>
            <a:r>
              <a:rPr lang="en-US" altLang="zh-CN" b="1" dirty="0">
                <a:solidFill>
                  <a:srgbClr val="FF0000"/>
                </a:solidFill>
                <a:latin typeface="Times New Roman" panose="02020603050405020304" pitchFamily="18" charset="0"/>
                <a:cs typeface="Times New Roman" panose="02020603050405020304" pitchFamily="18" charset="0"/>
              </a:rPr>
              <a:t>Quantization </a:t>
            </a:r>
            <a:r>
              <a:rPr lang="en-US" altLang="zh-CN" b="1" kern="0" dirty="0">
                <a:solidFill>
                  <a:schemeClr val="tx2"/>
                </a:solidFill>
                <a:latin typeface="Times New Roman" panose="02020603050405020304" pitchFamily="18" charset="0"/>
                <a:cs typeface="Times New Roman" panose="02020603050405020304" pitchFamily="18" charset="0"/>
              </a:rPr>
              <a:t>means </a:t>
            </a:r>
            <a:r>
              <a:rPr lang="en-US" altLang="zh-CN" b="1" kern="0" dirty="0" smtClean="0">
                <a:solidFill>
                  <a:schemeClr val="tx2"/>
                </a:solidFill>
                <a:latin typeface="Times New Roman" panose="02020603050405020304" pitchFamily="18" charset="0"/>
                <a:ea typeface="+mn-ea"/>
                <a:cs typeface="Times New Roman" panose="02020603050405020304" pitchFamily="18" charset="0"/>
              </a:rPr>
              <a:t>measuring </a:t>
            </a:r>
            <a:r>
              <a:rPr lang="en-US" altLang="zh-CN" b="1" kern="0" dirty="0">
                <a:solidFill>
                  <a:schemeClr val="tx2"/>
                </a:solidFill>
                <a:latin typeface="Times New Roman" panose="02020603050405020304" pitchFamily="18" charset="0"/>
                <a:ea typeface="+mn-ea"/>
                <a:cs typeface="Times New Roman" panose="02020603050405020304" pitchFamily="18" charset="0"/>
              </a:rPr>
              <a:t>the </a:t>
            </a:r>
            <a:r>
              <a:rPr lang="en-US" altLang="zh-CN" b="1" kern="0" dirty="0" smtClean="0">
                <a:solidFill>
                  <a:schemeClr val="tx2"/>
                </a:solidFill>
                <a:latin typeface="Times New Roman" panose="02020603050405020304" pitchFamily="18" charset="0"/>
                <a:ea typeface="+mn-ea"/>
                <a:cs typeface="Times New Roman" panose="02020603050405020304" pitchFamily="18" charset="0"/>
              </a:rPr>
              <a:t>amplitude </a:t>
            </a:r>
            <a:r>
              <a:rPr lang="en-US" altLang="zh-CN" b="1" kern="0" dirty="0">
                <a:solidFill>
                  <a:schemeClr val="tx2"/>
                </a:solidFill>
                <a:latin typeface="Times New Roman" panose="02020603050405020304" pitchFamily="18" charset="0"/>
                <a:ea typeface="+mn-ea"/>
                <a:cs typeface="Times New Roman" panose="02020603050405020304" pitchFamily="18" charset="0"/>
              </a:rPr>
              <a:t>at fixed </a:t>
            </a:r>
            <a:r>
              <a:rPr lang="en-US" altLang="zh-CN" b="1" kern="0" dirty="0" smtClean="0">
                <a:solidFill>
                  <a:schemeClr val="tx2"/>
                </a:solidFill>
                <a:latin typeface="Times New Roman" panose="02020603050405020304" pitchFamily="18" charset="0"/>
                <a:ea typeface="+mn-ea"/>
                <a:cs typeface="Times New Roman" panose="02020603050405020304" pitchFamily="18" charset="0"/>
              </a:rPr>
              <a:t>interval</a:t>
            </a:r>
          </a:p>
          <a:p>
            <a:pPr marL="342900" indent="-342900">
              <a:spcBef>
                <a:spcPct val="20000"/>
              </a:spcBef>
              <a:buClr>
                <a:schemeClr val="folHlink"/>
              </a:buClr>
              <a:buSzPct val="60000"/>
              <a:buFont typeface="Arial" panose="020B0604020202020204" pitchFamily="34" charset="0"/>
              <a:buChar char="•"/>
              <a:defRPr/>
            </a:pPr>
            <a:r>
              <a:rPr lang="en-US" altLang="zh-CN" b="1" kern="0" dirty="0">
                <a:solidFill>
                  <a:srgbClr val="FF0000"/>
                </a:solidFill>
                <a:latin typeface="Times New Roman" panose="02020603050405020304" pitchFamily="18" charset="0"/>
                <a:ea typeface="+mn-ea"/>
                <a:cs typeface="Times New Roman" panose="02020603050405020304" pitchFamily="18" charset="0"/>
              </a:rPr>
              <a:t>Coding</a:t>
            </a:r>
            <a:r>
              <a:rPr lang="en-US" altLang="zh-CN" b="1" kern="0" dirty="0">
                <a:solidFill>
                  <a:schemeClr val="tx2"/>
                </a:solidFill>
                <a:latin typeface="Times New Roman" panose="02020603050405020304" pitchFamily="18" charset="0"/>
                <a:ea typeface="+mn-ea"/>
                <a:cs typeface="Times New Roman" panose="02020603050405020304" pitchFamily="18" charset="0"/>
              </a:rPr>
              <a:t>  </a:t>
            </a:r>
            <a:r>
              <a:rPr lang="en-US" altLang="zh-CN" b="1" kern="0" dirty="0" smtClean="0">
                <a:solidFill>
                  <a:schemeClr val="tx2"/>
                </a:solidFill>
                <a:latin typeface="Times New Roman" panose="02020603050405020304" pitchFamily="18" charset="0"/>
                <a:ea typeface="+mn-ea"/>
                <a:cs typeface="Times New Roman" panose="02020603050405020304" pitchFamily="18" charset="0"/>
              </a:rPr>
              <a:t>means forming a </a:t>
            </a:r>
            <a:r>
              <a:rPr lang="en-US" altLang="zh-CN" b="1" kern="0" dirty="0">
                <a:solidFill>
                  <a:schemeClr val="tx2"/>
                </a:solidFill>
                <a:latin typeface="Times New Roman" panose="02020603050405020304" pitchFamily="18" charset="0"/>
                <a:ea typeface="+mn-ea"/>
                <a:cs typeface="Times New Roman" panose="02020603050405020304" pitchFamily="18" charset="0"/>
              </a:rPr>
              <a:t>digital sequence in accordance with certain rules</a:t>
            </a:r>
            <a:endParaRPr lang="zh-CN" altLang="en-US" b="1" kern="0" dirty="0">
              <a:solidFill>
                <a:schemeClr val="tx2"/>
              </a:solidFill>
              <a:latin typeface="Times New Roman" panose="02020603050405020304" pitchFamily="18" charset="0"/>
              <a:ea typeface="+mn-ea"/>
              <a:cs typeface="Times New Roman" panose="02020603050405020304" pitchFamily="18" charset="0"/>
            </a:endParaRPr>
          </a:p>
        </p:txBody>
      </p:sp>
      <p:sp>
        <p:nvSpPr>
          <p:cNvPr id="2" name="矩形 1"/>
          <p:cNvSpPr/>
          <p:nvPr/>
        </p:nvSpPr>
        <p:spPr>
          <a:xfrm>
            <a:off x="5823312" y="4643846"/>
            <a:ext cx="1620957" cy="400110"/>
          </a:xfrm>
          <a:prstGeom prst="rect">
            <a:avLst/>
          </a:prstGeom>
        </p:spPr>
        <p:txBody>
          <a:bodyPr wrap="none">
            <a:spAutoFit/>
          </a:bodyPr>
          <a:lstStyle/>
          <a:p>
            <a:r>
              <a:rPr lang="en-US" altLang="zh-CN" sz="2000" b="1" dirty="0">
                <a:solidFill>
                  <a:srgbClr val="FF0000"/>
                </a:solidFill>
                <a:latin typeface="Times New Roman" panose="02020603050405020304" pitchFamily="18" charset="0"/>
                <a:cs typeface="Times New Roman" panose="02020603050405020304" pitchFamily="18" charset="0"/>
              </a:rPr>
              <a:t>Quantization</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3" name="矩形 2"/>
          <p:cNvSpPr/>
          <p:nvPr/>
        </p:nvSpPr>
        <p:spPr>
          <a:xfrm>
            <a:off x="606153" y="6437375"/>
            <a:ext cx="3668505" cy="400110"/>
          </a:xfrm>
          <a:prstGeom prst="rect">
            <a:avLst/>
          </a:prstGeom>
        </p:spPr>
        <p:txBody>
          <a:bodyPr wrap="none">
            <a:spAutoFit/>
          </a:bodyPr>
          <a:lstStyle/>
          <a:p>
            <a:r>
              <a:rPr lang="en-US" altLang="zh-CN" sz="2000" b="1" dirty="0" smtClean="0">
                <a:solidFill>
                  <a:srgbClr val="FF0000"/>
                </a:solidFill>
                <a:latin typeface="Times New Roman" panose="02020603050405020304" pitchFamily="18" charset="0"/>
                <a:cs typeface="Times New Roman" panose="02020603050405020304" pitchFamily="18" charset="0"/>
              </a:rPr>
              <a:t>Coding: </a:t>
            </a:r>
            <a:r>
              <a:rPr lang="en-US" altLang="zh-CN" sz="2000" b="1" dirty="0" smtClean="0">
                <a:solidFill>
                  <a:schemeClr val="tx2"/>
                </a:solidFill>
                <a:latin typeface="Times New Roman" panose="02020603050405020304" pitchFamily="18" charset="0"/>
                <a:cs typeface="Times New Roman" panose="02020603050405020304" pitchFamily="18" charset="0"/>
              </a:rPr>
              <a:t>10100100…1110001000</a:t>
            </a:r>
            <a:endParaRPr lang="zh-CN" altLang="en-US" sz="2000" b="1"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transition spd="slow">
    <p:strips dir="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32"/>
          <p:cNvSpPr>
            <a:spLocks noGrp="1" noChangeArrowheads="1"/>
          </p:cNvSpPr>
          <p:nvPr>
            <p:ph type="title"/>
          </p:nvPr>
        </p:nvSpPr>
        <p:spPr>
          <a:xfrm>
            <a:off x="1371600" y="76200"/>
            <a:ext cx="6369050" cy="762000"/>
          </a:xfrm>
        </p:spPr>
        <p:txBody>
          <a:bodyPr/>
          <a:lstStyle/>
          <a:p>
            <a:pPr algn="ctr" eaLnBrk="1" hangingPunct="1">
              <a:defRPr/>
            </a:pPr>
            <a:r>
              <a:rPr lang="en-US" altLang="zh-CN" dirty="0">
                <a:effectLst>
                  <a:outerShdw blurRad="38100" dist="38100" dir="2700000" algn="tl">
                    <a:srgbClr val="C0C0C0"/>
                  </a:outerShdw>
                </a:effectLst>
                <a:latin typeface="Times New Roman" panose="02020603050405020304" pitchFamily="18" charset="0"/>
                <a:cs typeface="Times New Roman" panose="02020603050405020304" pitchFamily="18" charset="0"/>
              </a:rPr>
              <a:t>Understanding sample rate</a:t>
            </a:r>
          </a:p>
        </p:txBody>
      </p:sp>
      <p:sp>
        <p:nvSpPr>
          <p:cNvPr id="55" name="Content Placeholder 2"/>
          <p:cNvSpPr txBox="1"/>
          <p:nvPr/>
        </p:nvSpPr>
        <p:spPr bwMode="auto">
          <a:xfrm>
            <a:off x="539750" y="1052736"/>
            <a:ext cx="8458200" cy="1944464"/>
          </a:xfrm>
          <a:prstGeom prst="rect">
            <a:avLst/>
          </a:prstGeom>
          <a:noFill/>
          <a:ln w="9525">
            <a:noFill/>
            <a:miter lim="800000"/>
          </a:ln>
        </p:spPr>
        <p:txBody>
          <a:bodyPr/>
          <a:lstStyle/>
          <a:p>
            <a:pPr>
              <a:spcBef>
                <a:spcPct val="20000"/>
              </a:spcBef>
              <a:buClr>
                <a:schemeClr val="folHlink"/>
              </a:buClr>
              <a:buSzPct val="60000"/>
              <a:buFont typeface="Wingdings" panose="05000000000000000000" pitchFamily="2" charset="2"/>
              <a:buNone/>
              <a:defRPr/>
            </a:pPr>
            <a:r>
              <a:rPr lang="en-US" altLang="zh-CN" dirty="0"/>
              <a:t>Sample rate indicates the number of digital snapshots taken of an audio signal each second. This rate determines the frequency range of an audio file. The higher the sample rate, the closer the shape of the digital waveform is to that of the original analog waveform. </a:t>
            </a:r>
            <a:endParaRPr lang="zh-CN" altLang="en-US" b="1" kern="0" dirty="0">
              <a:latin typeface="Times New Roman" panose="02020603050405020304" pitchFamily="18" charset="0"/>
              <a:ea typeface="+mn-ea"/>
              <a:cs typeface="Times New Roman" panose="02020603050405020304" pitchFamily="18" charset="0"/>
            </a:endParaRPr>
          </a:p>
        </p:txBody>
      </p:sp>
      <p:pic>
        <p:nvPicPr>
          <p:cNvPr id="17413" name="图片 1"/>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1584325" y="3357563"/>
            <a:ext cx="5943600" cy="280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strips dir="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5842" name="Picture 2" descr="19&#10;4.3 Digital Audio&#10;• Digital audio data is the representation of sound, stored in the form of&#10;samples point.&#10;• Quality o..."/>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4818" name="Picture 2" descr="20&#10;Digital Sampling&#10; "/>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3794" name="Picture 2" descr="21&#10;Digital Sampling&#10; "/>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2770" name="Picture 2" descr="22&#10;4.4 Digital Audio&#10;• The three sampling frequencies most often used in multimedia are 44.1&#10;kHz, 22.05 kHz and 11.025 kHz..."/>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32"/>
          <p:cNvSpPr>
            <a:spLocks noGrp="1" noChangeArrowheads="1"/>
          </p:cNvSpPr>
          <p:nvPr>
            <p:ph type="title"/>
          </p:nvPr>
        </p:nvSpPr>
        <p:spPr>
          <a:xfrm>
            <a:off x="1371600" y="76200"/>
            <a:ext cx="6512768" cy="762000"/>
          </a:xfrm>
        </p:spPr>
        <p:txBody>
          <a:bodyPr/>
          <a:lstStyle/>
          <a:p>
            <a:pPr algn="ctr" eaLnBrk="1" hangingPunct="1">
              <a:defRPr/>
            </a:pPr>
            <a:r>
              <a:rPr lang="en-US" altLang="zh-CN" dirty="0">
                <a:effectLst>
                  <a:outerShdw blurRad="38100" dist="38100" dir="2700000" algn="tl">
                    <a:srgbClr val="C0C0C0"/>
                  </a:outerShdw>
                </a:effectLst>
                <a:latin typeface="Times New Roman" panose="02020603050405020304" pitchFamily="18" charset="0"/>
                <a:cs typeface="Times New Roman" panose="02020603050405020304" pitchFamily="18" charset="0"/>
              </a:rPr>
              <a:t>How sound waves interact</a:t>
            </a:r>
          </a:p>
        </p:txBody>
      </p:sp>
      <p:sp>
        <p:nvSpPr>
          <p:cNvPr id="24" name="Content Placeholder 2"/>
          <p:cNvSpPr txBox="1"/>
          <p:nvPr/>
        </p:nvSpPr>
        <p:spPr bwMode="auto">
          <a:xfrm>
            <a:off x="0" y="1639888"/>
            <a:ext cx="9144000" cy="1657350"/>
          </a:xfrm>
          <a:prstGeom prst="rect">
            <a:avLst/>
          </a:prstGeom>
          <a:noFill/>
          <a:ln w="9525">
            <a:noFill/>
            <a:miter lim="800000"/>
          </a:ln>
        </p:spPr>
        <p:txBody>
          <a:bodyPr/>
          <a:lstStyle/>
          <a:p>
            <a:pPr>
              <a:spcBef>
                <a:spcPct val="20000"/>
              </a:spcBef>
              <a:buClr>
                <a:schemeClr val="folHlink"/>
              </a:buClr>
              <a:buSzPct val="60000"/>
              <a:buFont typeface="Wingdings" panose="05000000000000000000" pitchFamily="2" charset="2"/>
              <a:buNone/>
              <a:defRPr/>
            </a:pPr>
            <a:endParaRPr lang="zh-CN" altLang="en-US" sz="1800" b="1" kern="0" dirty="0">
              <a:latin typeface="Times New Roman" panose="02020603050405020304" pitchFamily="18" charset="0"/>
              <a:ea typeface="+mn-ea"/>
              <a:cs typeface="Times New Roman" panose="02020603050405020304" pitchFamily="18" charset="0"/>
            </a:endParaRPr>
          </a:p>
        </p:txBody>
      </p:sp>
      <p:pic>
        <p:nvPicPr>
          <p:cNvPr id="9221" name="图片 5"/>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377825" y="2185988"/>
            <a:ext cx="7812088" cy="1296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22" name="图片 7"/>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395288" y="3733800"/>
            <a:ext cx="7794625"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23" name="图片 8"/>
          <p:cNvPicPr>
            <a:picLocks noChangeAspect="1"/>
          </p:cNvPicPr>
          <p:nvPr/>
        </p:nvPicPr>
        <p:blipFill>
          <a:blip r:embed="rId5">
            <a:extLst>
              <a:ext uri="{28A0092B-C50C-407E-A947-70E740481C1C}">
                <a14:useLocalDpi xmlns:a14="http://schemas.microsoft.com/office/drawing/2010/main" xmlns="" val="0"/>
              </a:ext>
            </a:extLst>
          </a:blip>
          <a:srcRect/>
          <a:stretch>
            <a:fillRect/>
          </a:stretch>
        </p:blipFill>
        <p:spPr bwMode="auto">
          <a:xfrm>
            <a:off x="377825" y="5280025"/>
            <a:ext cx="7812088" cy="1347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内容占位符 1"/>
          <p:cNvSpPr>
            <a:spLocks noGrp="1"/>
          </p:cNvSpPr>
          <p:nvPr>
            <p:ph idx="1"/>
          </p:nvPr>
        </p:nvSpPr>
        <p:spPr/>
        <p:txBody>
          <a:bodyPr/>
          <a:lstStyle/>
          <a:p>
            <a:r>
              <a:rPr lang="en-US" altLang="zh-CN" sz="2400" dirty="0"/>
              <a:t>When two or more sound waves meet, they add to and subtract from each other. </a:t>
            </a:r>
            <a:endParaRPr lang="zh-CN" altLang="en-US" sz="2400" dirty="0">
              <a:latin typeface="Times New Roman" panose="02020603050405020304" pitchFamily="18" charset="0"/>
              <a:cs typeface="Times New Roman" panose="02020603050405020304" pitchFamily="18" charset="0"/>
            </a:endParaRPr>
          </a:p>
          <a:p>
            <a:endParaRPr lang="zh-CN" altLang="en-US" sz="2400" dirty="0"/>
          </a:p>
        </p:txBody>
      </p:sp>
    </p:spTree>
  </p:cSld>
  <p:clrMapOvr>
    <a:masterClrMapping/>
  </p:clrMapOvr>
  <p:transition spd="slow">
    <p:strips dir="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a:spLocks noGrp="1"/>
          </p:cNvSpPr>
          <p:nvPr>
            <p:ph type="sldNum"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zh-CN" altLang="en-US" sz="1400" b="0" smtClean="0">
                <a:ea typeface="宋体" panose="02010600030101010101" pitchFamily="2" charset="-122"/>
              </a:rPr>
              <a:t>2-</a:t>
            </a:r>
            <a:fld id="{2FB64D67-21CD-41D4-AA3B-E852318E186B}" type="slidenum">
              <a:rPr kumimoji="0" lang="zh-CN" altLang="en-US" sz="1400" b="0" smtClean="0">
                <a:ea typeface="宋体" panose="02010600030101010101" pitchFamily="2" charset="-122"/>
              </a:rPr>
              <a:pPr>
                <a:spcBef>
                  <a:spcPct val="0"/>
                </a:spcBef>
                <a:buClrTx/>
                <a:buSzTx/>
                <a:buFontTx/>
                <a:buNone/>
              </a:pPr>
              <a:t>40</a:t>
            </a:fld>
            <a:endParaRPr kumimoji="0" lang="en-US" altLang="zh-CN" sz="1400" b="0" smtClean="0">
              <a:ea typeface="宋体" panose="02010600030101010101" pitchFamily="2" charset="-122"/>
            </a:endParaRPr>
          </a:p>
        </p:txBody>
      </p:sp>
      <p:sp>
        <p:nvSpPr>
          <p:cNvPr id="6" name="Content Placeholder 2"/>
          <p:cNvSpPr txBox="1"/>
          <p:nvPr/>
        </p:nvSpPr>
        <p:spPr bwMode="auto">
          <a:xfrm>
            <a:off x="533400" y="838200"/>
            <a:ext cx="8458200" cy="1401762"/>
          </a:xfrm>
          <a:prstGeom prst="rect">
            <a:avLst/>
          </a:prstGeom>
          <a:noFill/>
          <a:ln w="9525">
            <a:noFill/>
            <a:miter lim="800000"/>
          </a:ln>
        </p:spPr>
        <p:txBody>
          <a:bodyPr/>
          <a:lstStyle/>
          <a:p>
            <a:pPr>
              <a:spcBef>
                <a:spcPct val="20000"/>
              </a:spcBef>
              <a:buClr>
                <a:schemeClr val="folHlink"/>
              </a:buClr>
              <a:buSzPct val="60000"/>
              <a:buFont typeface="Wingdings" panose="05000000000000000000" pitchFamily="2" charset="2"/>
              <a:buNone/>
              <a:defRPr/>
            </a:pPr>
            <a:r>
              <a:rPr lang="en-US" altLang="zh-CN" sz="2000" dirty="0"/>
              <a:t>To reproduce a given frequency, the sample rate must be at least twice that frequency. For example, CDs have a sample rate of 44,100 samples per second, so they can reproduce frequencies up to 22,050 Hz, which is just beyond the limit of human hearing, 20,000 Hz.</a:t>
            </a:r>
            <a:endParaRPr lang="zh-CN" altLang="en-US" sz="2000" b="1" kern="0" dirty="0">
              <a:latin typeface="Times New Roman" panose="02020603050405020304" pitchFamily="18" charset="0"/>
              <a:ea typeface="+mn-ea"/>
              <a:cs typeface="Times New Roman" panose="02020603050405020304" pitchFamily="18" charset="0"/>
            </a:endParaRPr>
          </a:p>
        </p:txBody>
      </p:sp>
      <p:pic>
        <p:nvPicPr>
          <p:cNvPr id="19461" name="图片 4"/>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2133600"/>
            <a:ext cx="9144001"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32"/>
          <p:cNvSpPr txBox="1">
            <a:spLocks noChangeArrowheads="1"/>
          </p:cNvSpPr>
          <p:nvPr/>
        </p:nvSpPr>
        <p:spPr bwMode="auto">
          <a:xfrm>
            <a:off x="1371600" y="76200"/>
            <a:ext cx="6369050" cy="762000"/>
          </a:xfrm>
          <a:prstGeom prst="rect">
            <a:avLst/>
          </a:prstGeom>
          <a:noFill/>
          <a:ln w="9525">
            <a:noFill/>
            <a:miter lim="800000"/>
          </a:ln>
          <a:effectLst/>
        </p:spPr>
        <p:txBody>
          <a:bodyPr vert="horz" wrap="square" lIns="91440" tIns="45720" rIns="91440" bIns="45720" numCol="1" anchor="b" anchorCtr="0" compatLnSpc="1"/>
          <a:lstStyle>
            <a:lvl1pPr algn="l" rtl="0" eaLnBrk="0" fontAlgn="base" hangingPunct="0">
              <a:spcBef>
                <a:spcPct val="0"/>
              </a:spcBef>
              <a:spcAft>
                <a:spcPct val="0"/>
              </a:spcAft>
              <a:defRPr kumimoji="1" sz="4400">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2pPr>
            <a:lvl3pPr algn="l" rtl="0" eaLnBrk="0" fontAlgn="base" hangingPunct="0">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3pPr>
            <a:lvl4pPr algn="l" rtl="0" eaLnBrk="0" fontAlgn="base" hangingPunct="0">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4pPr>
            <a:lvl5pPr algn="l" rtl="0" eaLnBrk="0" fontAlgn="base" hangingPunct="0">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5pPr>
            <a:lvl6pPr marL="457200" algn="l" rtl="0" fontAlgn="base">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6pPr>
            <a:lvl7pPr marL="914400" algn="l" rtl="0" fontAlgn="base">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7pPr>
            <a:lvl8pPr marL="1371600" algn="l" rtl="0" fontAlgn="base">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8pPr>
            <a:lvl9pPr marL="1828800" algn="l" rtl="0" fontAlgn="base">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9pPr>
          </a:lstStyle>
          <a:p>
            <a:pPr algn="ctr" eaLnBrk="1" hangingPunct="1">
              <a:defRPr/>
            </a:pPr>
            <a:r>
              <a:rPr lang="en-US" altLang="zh-CN" kern="0"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Understanding sample rate</a:t>
            </a:r>
            <a:endParaRPr lang="en-US" altLang="zh-CN" kern="0"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Tree>
  </p:cSld>
  <p:clrMapOvr>
    <a:masterClrMapping/>
  </p:clrMapOvr>
  <p:transition spd="slow">
    <p:strips dir="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32"/>
          <p:cNvSpPr>
            <a:spLocks noGrp="1" noChangeArrowheads="1"/>
          </p:cNvSpPr>
          <p:nvPr>
            <p:ph type="title"/>
          </p:nvPr>
        </p:nvSpPr>
        <p:spPr>
          <a:xfrm>
            <a:off x="1371600" y="76200"/>
            <a:ext cx="6369050" cy="762000"/>
          </a:xfrm>
        </p:spPr>
        <p:txBody>
          <a:bodyPr/>
          <a:lstStyle/>
          <a:p>
            <a:pPr algn="ctr" eaLnBrk="1" hangingPunct="1">
              <a:defRPr/>
            </a:pPr>
            <a:r>
              <a:rPr lang="en-US" altLang="zh-CN" dirty="0">
                <a:effectLst>
                  <a:outerShdw blurRad="38100" dist="38100" dir="2700000" algn="tl">
                    <a:srgbClr val="C0C0C0"/>
                  </a:outerShdw>
                </a:effectLst>
                <a:latin typeface="Times New Roman" panose="02020603050405020304" pitchFamily="18" charset="0"/>
                <a:cs typeface="Times New Roman" panose="02020603050405020304" pitchFamily="18" charset="0"/>
              </a:rPr>
              <a:t>Understanding bit depth</a:t>
            </a:r>
          </a:p>
        </p:txBody>
      </p:sp>
      <p:sp>
        <p:nvSpPr>
          <p:cNvPr id="55" name="Content Placeholder 2"/>
          <p:cNvSpPr txBox="1"/>
          <p:nvPr/>
        </p:nvSpPr>
        <p:spPr bwMode="auto">
          <a:xfrm>
            <a:off x="218738" y="1216819"/>
            <a:ext cx="9036050" cy="2265362"/>
          </a:xfrm>
          <a:prstGeom prst="rect">
            <a:avLst/>
          </a:prstGeom>
          <a:noFill/>
          <a:ln w="9525">
            <a:noFill/>
            <a:miter lim="800000"/>
          </a:ln>
        </p:spPr>
        <p:txBody>
          <a:bodyPr/>
          <a:lstStyle/>
          <a:p>
            <a:pPr>
              <a:spcBef>
                <a:spcPct val="20000"/>
              </a:spcBef>
              <a:buClr>
                <a:schemeClr val="folHlink"/>
              </a:buClr>
              <a:buSzPct val="60000"/>
              <a:buFont typeface="Wingdings" panose="05000000000000000000" pitchFamily="2" charset="2"/>
              <a:buNone/>
              <a:defRPr/>
            </a:pPr>
            <a:r>
              <a:rPr lang="en-US" altLang="zh-CN" sz="2800" dirty="0"/>
              <a:t>When a sound wave is sampled, each sample is assigned the amplitude value closest to the original wave’s amplitude. Higher bit depth provides more possible amplitude values, producing greater dynamic range, a lower noise floor, and higher fidelity</a:t>
            </a:r>
            <a:r>
              <a:rPr lang="en-US" altLang="zh-CN" sz="2800" dirty="0" smtClean="0"/>
              <a:t>.</a:t>
            </a:r>
            <a:endParaRPr lang="en-US" altLang="zh-CN" sz="2800" dirty="0"/>
          </a:p>
        </p:txBody>
      </p:sp>
      <p:pic>
        <p:nvPicPr>
          <p:cNvPr id="20485" name="图片 2"/>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3429000"/>
            <a:ext cx="9144000"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strips dir="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32"/>
          <p:cNvSpPr>
            <a:spLocks noGrp="1" noChangeArrowheads="1"/>
          </p:cNvSpPr>
          <p:nvPr>
            <p:ph type="title"/>
          </p:nvPr>
        </p:nvSpPr>
        <p:spPr>
          <a:xfrm>
            <a:off x="1371600" y="76200"/>
            <a:ext cx="6369050" cy="762000"/>
          </a:xfrm>
        </p:spPr>
        <p:txBody>
          <a:bodyPr/>
          <a:lstStyle/>
          <a:p>
            <a:pPr algn="ctr" eaLnBrk="1" hangingPunct="1">
              <a:defRPr/>
            </a:pPr>
            <a:r>
              <a:rPr lang="en-US" altLang="zh-CN"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dB(Decibel</a:t>
            </a:r>
            <a:r>
              <a:rPr lang="en-US" altLang="zh-CN"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p:txBody>
      </p:sp>
      <p:sp>
        <p:nvSpPr>
          <p:cNvPr id="55" name="Content Placeholder 2"/>
          <p:cNvSpPr txBox="1"/>
          <p:nvPr/>
        </p:nvSpPr>
        <p:spPr bwMode="auto">
          <a:xfrm>
            <a:off x="329012" y="838200"/>
            <a:ext cx="8814988" cy="2088232"/>
          </a:xfrm>
          <a:prstGeom prst="rect">
            <a:avLst/>
          </a:prstGeom>
          <a:noFill/>
          <a:ln w="9525">
            <a:noFill/>
            <a:miter lim="800000"/>
          </a:ln>
        </p:spPr>
        <p:txBody>
          <a:bodyPr/>
          <a:lstStyle/>
          <a:p>
            <a:pPr>
              <a:spcBef>
                <a:spcPct val="20000"/>
              </a:spcBef>
              <a:buClr>
                <a:schemeClr val="folHlink"/>
              </a:buClr>
              <a:buSzPct val="60000"/>
              <a:buFont typeface="Wingdings" panose="05000000000000000000" pitchFamily="2" charset="2"/>
              <a:buNone/>
              <a:defRPr/>
            </a:pPr>
            <a:r>
              <a:rPr lang="en-US" altLang="zh-CN" sz="2800" dirty="0" smtClean="0">
                <a:solidFill>
                  <a:srgbClr val="FF0000"/>
                </a:solidFill>
              </a:rPr>
              <a:t>dB</a:t>
            </a:r>
            <a:r>
              <a:rPr lang="en-US" altLang="zh-CN" sz="2800" dirty="0" smtClean="0"/>
              <a:t> </a:t>
            </a:r>
            <a:r>
              <a:rPr lang="en-US" altLang="zh-CN" sz="2800" dirty="0"/>
              <a:t>is commonly used in acoustics as a unit of sound </a:t>
            </a:r>
            <a:r>
              <a:rPr lang="en-US" altLang="zh-CN" sz="2800" dirty="0" smtClean="0"/>
              <a:t>volume. 0dB is the quietest sound our ear can hear, 120dB will cause </a:t>
            </a:r>
            <a:r>
              <a:rPr lang="en-US" altLang="zh-CN" sz="2800" dirty="0"/>
              <a:t>permanent damage</a:t>
            </a:r>
            <a:r>
              <a:rPr lang="en-US" altLang="zh-CN" sz="2800" dirty="0" smtClean="0"/>
              <a:t> to our ear.</a:t>
            </a: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90600" y="2636912"/>
            <a:ext cx="7010400" cy="4221088"/>
          </a:xfrm>
          <a:prstGeom prst="rect">
            <a:avLst/>
          </a:prstGeom>
        </p:spPr>
      </p:pic>
    </p:spTree>
    <p:extLst>
      <p:ext uri="{BB962C8B-B14F-4D97-AF65-F5344CB8AC3E}">
        <p14:creationId xmlns:p14="http://schemas.microsoft.com/office/powerpoint/2010/main" xmlns="" val="2440833226"/>
      </p:ext>
    </p:extLst>
  </p:cSld>
  <p:clrMapOvr>
    <a:masterClrMapping/>
  </p:clrMapOvr>
  <p:transition spd="slow">
    <p:strips dir="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32"/>
          <p:cNvSpPr>
            <a:spLocks noGrp="1" noChangeArrowheads="1"/>
          </p:cNvSpPr>
          <p:nvPr>
            <p:ph type="title"/>
          </p:nvPr>
        </p:nvSpPr>
        <p:spPr>
          <a:xfrm>
            <a:off x="1371600" y="76200"/>
            <a:ext cx="7016824" cy="762000"/>
          </a:xfrm>
        </p:spPr>
        <p:txBody>
          <a:bodyPr/>
          <a:lstStyle/>
          <a:p>
            <a:pPr algn="ctr" eaLnBrk="1" hangingPunct="1">
              <a:defRPr/>
            </a:pPr>
            <a:r>
              <a:rPr lang="en-US" altLang="zh-CN"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dBFS</a:t>
            </a:r>
            <a:r>
              <a:rPr lang="en-US" altLang="zh-CN" dirty="0">
                <a:effectLst>
                  <a:outerShdw blurRad="38100" dist="38100" dir="2700000" algn="tl">
                    <a:srgbClr val="C0C0C0"/>
                  </a:outerShdw>
                </a:effectLst>
                <a:latin typeface="Times New Roman" panose="02020603050405020304" pitchFamily="18" charset="0"/>
                <a:cs typeface="Times New Roman" panose="02020603050405020304" pitchFamily="18" charset="0"/>
              </a:rPr>
              <a:t>(dB relative to full scale) </a:t>
            </a:r>
          </a:p>
        </p:txBody>
      </p:sp>
      <p:sp>
        <p:nvSpPr>
          <p:cNvPr id="55" name="Content Placeholder 2"/>
          <p:cNvSpPr txBox="1"/>
          <p:nvPr/>
        </p:nvSpPr>
        <p:spPr bwMode="auto">
          <a:xfrm>
            <a:off x="251520" y="1053480"/>
            <a:ext cx="8814988" cy="2088232"/>
          </a:xfrm>
          <a:prstGeom prst="rect">
            <a:avLst/>
          </a:prstGeom>
          <a:noFill/>
          <a:ln w="9525">
            <a:noFill/>
            <a:miter lim="800000"/>
          </a:ln>
        </p:spPr>
        <p:txBody>
          <a:bodyPr/>
          <a:lstStyle/>
          <a:p>
            <a:pPr>
              <a:spcBef>
                <a:spcPct val="20000"/>
              </a:spcBef>
              <a:buClr>
                <a:schemeClr val="folHlink"/>
              </a:buClr>
              <a:buSzPct val="60000"/>
              <a:buFont typeface="Wingdings" panose="05000000000000000000" pitchFamily="2" charset="2"/>
              <a:buNone/>
              <a:defRPr/>
            </a:pPr>
            <a:r>
              <a:rPr lang="en-US" altLang="zh-CN" sz="2800" dirty="0" err="1" smtClean="0">
                <a:solidFill>
                  <a:srgbClr val="FF0000"/>
                </a:solidFill>
              </a:rPr>
              <a:t>dBFS</a:t>
            </a:r>
            <a:r>
              <a:rPr lang="en-US" altLang="zh-CN" sz="2800" dirty="0" smtClean="0"/>
              <a:t>(dB </a:t>
            </a:r>
            <a:r>
              <a:rPr lang="en-US" altLang="zh-CN" sz="2800" dirty="0"/>
              <a:t>relative to full </a:t>
            </a:r>
            <a:r>
              <a:rPr lang="en-US" altLang="zh-CN" sz="2800" dirty="0" smtClean="0"/>
              <a:t>scale) </a:t>
            </a:r>
            <a:r>
              <a:rPr lang="en-US" altLang="zh-CN" sz="2800" dirty="0"/>
              <a:t>is a unit of measurement for amplitude levels in digital </a:t>
            </a:r>
            <a:r>
              <a:rPr lang="en-US" altLang="zh-CN" sz="2800" dirty="0" smtClean="0"/>
              <a:t>systems.</a:t>
            </a:r>
            <a:r>
              <a:rPr lang="en-US" altLang="zh-CN" sz="2800" dirty="0"/>
              <a:t> The level of 0 </a:t>
            </a:r>
            <a:r>
              <a:rPr lang="en-US" altLang="zh-CN" sz="2800" dirty="0" err="1"/>
              <a:t>dBFS</a:t>
            </a:r>
            <a:r>
              <a:rPr lang="en-US" altLang="zh-CN" sz="2800" dirty="0"/>
              <a:t> is assigned to the maximum possible digital level.</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90413" y="3429372"/>
            <a:ext cx="4302803" cy="1512168"/>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290413" y="5229200"/>
            <a:ext cx="4871034" cy="1224136"/>
          </a:xfrm>
          <a:prstGeom prst="rect">
            <a:avLst/>
          </a:prstGeom>
        </p:spPr>
      </p:pic>
    </p:spTree>
    <p:extLst>
      <p:ext uri="{BB962C8B-B14F-4D97-AF65-F5344CB8AC3E}">
        <p14:creationId xmlns:p14="http://schemas.microsoft.com/office/powerpoint/2010/main" xmlns="" val="3366181508"/>
      </p:ext>
    </p:extLst>
  </p:cSld>
  <p:clrMapOvr>
    <a:masterClrMapping/>
  </p:clrMapOvr>
  <p:transition spd="slow">
    <p:strips dir="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xfrm>
            <a:off x="8190170" y="6169787"/>
            <a:ext cx="976902" cy="379054"/>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zh-CN" altLang="en-US" sz="1400" b="0" smtClean="0">
                <a:ea typeface="宋体" panose="02010600030101010101" pitchFamily="2" charset="-122"/>
              </a:rPr>
              <a:t>2-</a:t>
            </a:r>
            <a:fld id="{2EF605FD-25F9-40E3-BD6D-039F3EBB505B}" type="slidenum">
              <a:rPr kumimoji="0" lang="zh-CN" altLang="en-US" sz="1400" b="0" smtClean="0">
                <a:ea typeface="宋体" panose="02010600030101010101" pitchFamily="2" charset="-122"/>
              </a:rPr>
              <a:pPr>
                <a:spcBef>
                  <a:spcPct val="0"/>
                </a:spcBef>
                <a:buClrTx/>
                <a:buSzTx/>
                <a:buFontTx/>
                <a:buNone/>
              </a:pPr>
              <a:t>44</a:t>
            </a:fld>
            <a:endParaRPr kumimoji="0" lang="en-US" altLang="zh-CN" sz="1400" b="0" smtClean="0">
              <a:ea typeface="宋体" panose="02010600030101010101" pitchFamily="2" charset="-122"/>
            </a:endParaRPr>
          </a:p>
        </p:txBody>
      </p:sp>
      <p:sp>
        <p:nvSpPr>
          <p:cNvPr id="22531" name="Rectangle 3"/>
          <p:cNvSpPr>
            <a:spLocks noGrp="1" noChangeArrowheads="1"/>
          </p:cNvSpPr>
          <p:nvPr>
            <p:ph type="body" idx="1"/>
          </p:nvPr>
        </p:nvSpPr>
        <p:spPr>
          <a:xfrm>
            <a:off x="251521" y="1124744"/>
            <a:ext cx="8490048" cy="1676400"/>
          </a:xfrm>
        </p:spPr>
        <p:txBody>
          <a:bodyPr/>
          <a:lstStyle/>
          <a:p>
            <a:pPr eaLnBrk="1" hangingPunct="1">
              <a:buClr>
                <a:srgbClr val="9900FF"/>
              </a:buClr>
              <a:buSzPct val="70000"/>
            </a:pPr>
            <a:r>
              <a:rPr lang="zh-CN" altLang="en-US" sz="2400" dirty="0" smtClean="0">
                <a:solidFill>
                  <a:srgbClr val="000000"/>
                </a:solidFill>
                <a:latin typeface="楷体_GB2312" pitchFamily="1" charset="-122"/>
              </a:rPr>
              <a:t>  </a:t>
            </a:r>
            <a:endParaRPr lang="en-US" altLang="zh-CN" sz="2400" dirty="0" smtClean="0">
              <a:solidFill>
                <a:srgbClr val="000000"/>
              </a:solidFill>
              <a:latin typeface="楷体_GB2312" pitchFamily="1" charset="-122"/>
            </a:endParaRPr>
          </a:p>
          <a:p>
            <a:pPr eaLnBrk="1" hangingPunct="1"/>
            <a:r>
              <a:rPr lang="en-US" altLang="zh-CN" sz="2400" dirty="0" smtClean="0">
                <a:solidFill>
                  <a:srgbClr val="000000"/>
                </a:solidFill>
                <a:latin typeface="楷体_GB2312" pitchFamily="1" charset="-122"/>
              </a:rPr>
              <a:t>    </a:t>
            </a:r>
            <a:r>
              <a:rPr lang="zh-CN" altLang="en-US" sz="2400" dirty="0" smtClean="0">
                <a:solidFill>
                  <a:srgbClr val="000000"/>
                </a:solidFill>
                <a:latin typeface="楷体_GB2312" pitchFamily="1" charset="-122"/>
              </a:rPr>
              <a:t> </a:t>
            </a:r>
            <a:r>
              <a:rPr lang="en-US" altLang="zh-CN" sz="2400" dirty="0" smtClean="0">
                <a:latin typeface="Times New Roman" panose="02020603050405020304" pitchFamily="18" charset="0"/>
                <a:cs typeface="Times New Roman" panose="02020603050405020304" pitchFamily="18" charset="0"/>
              </a:rPr>
              <a:t>Data Size =</a:t>
            </a:r>
            <a:r>
              <a:rPr lang="en-US" altLang="zh-CN" sz="2400" dirty="0" smtClean="0">
                <a:solidFill>
                  <a:srgbClr val="000000"/>
                </a:solidFill>
                <a:latin typeface="Times New Roman" panose="02020603050405020304" pitchFamily="18" charset="0"/>
                <a:cs typeface="Times New Roman" panose="02020603050405020304" pitchFamily="18" charset="0"/>
              </a:rPr>
              <a:t>Sample Rate</a:t>
            </a:r>
            <a:r>
              <a:rPr lang="zh-CN" altLang="en-US" sz="2400" dirty="0" smtClean="0">
                <a:solidFill>
                  <a:srgbClr val="000000"/>
                </a:solidFill>
                <a:latin typeface="Times New Roman" panose="02020603050405020304" pitchFamily="18" charset="0"/>
                <a:cs typeface="Times New Roman" panose="02020603050405020304" pitchFamily="18" charset="0"/>
              </a:rPr>
              <a:t>×</a:t>
            </a:r>
            <a:r>
              <a:rPr lang="en-US" altLang="zh-CN" sz="2400" dirty="0" smtClean="0">
                <a:solidFill>
                  <a:srgbClr val="000000"/>
                </a:solidFill>
                <a:latin typeface="Times New Roman" panose="02020603050405020304" pitchFamily="18" charset="0"/>
                <a:cs typeface="Times New Roman" panose="02020603050405020304" pitchFamily="18" charset="0"/>
              </a:rPr>
              <a:t>Bit Size</a:t>
            </a:r>
            <a:r>
              <a:rPr lang="zh-CN" altLang="en-US" sz="2400" dirty="0" smtClean="0">
                <a:solidFill>
                  <a:srgbClr val="000000"/>
                </a:solidFill>
                <a:latin typeface="Times New Roman" panose="02020603050405020304" pitchFamily="18" charset="0"/>
                <a:cs typeface="Times New Roman" panose="02020603050405020304" pitchFamily="18" charset="0"/>
              </a:rPr>
              <a:t>×</a:t>
            </a:r>
            <a:r>
              <a:rPr lang="en-US" altLang="zh-CN" sz="2400" dirty="0" smtClean="0">
                <a:solidFill>
                  <a:srgbClr val="000000"/>
                </a:solidFill>
                <a:latin typeface="Times New Roman" panose="02020603050405020304" pitchFamily="18" charset="0"/>
                <a:cs typeface="Times New Roman" panose="02020603050405020304" pitchFamily="18" charset="0"/>
              </a:rPr>
              <a:t>#Channel</a:t>
            </a:r>
            <a:r>
              <a:rPr lang="zh-CN" altLang="en-US" sz="2400" dirty="0" smtClean="0">
                <a:solidFill>
                  <a:srgbClr val="000000"/>
                </a:solidFill>
                <a:latin typeface="Times New Roman" panose="02020603050405020304" pitchFamily="18" charset="0"/>
                <a:cs typeface="Times New Roman" panose="02020603050405020304" pitchFamily="18" charset="0"/>
              </a:rPr>
              <a:t>/8</a:t>
            </a:r>
            <a:r>
              <a:rPr lang="zh-CN" altLang="en-US" sz="2400" dirty="0" smtClean="0">
                <a:solidFill>
                  <a:srgbClr val="FF0000"/>
                </a:solidFill>
                <a:latin typeface="Times New Roman" panose="02020603050405020304" pitchFamily="18" charset="0"/>
                <a:cs typeface="Times New Roman" panose="02020603050405020304" pitchFamily="18" charset="0"/>
              </a:rPr>
              <a:t>(</a:t>
            </a:r>
            <a:r>
              <a:rPr lang="en-US" altLang="zh-CN" sz="2400" dirty="0" smtClean="0">
                <a:solidFill>
                  <a:srgbClr val="FF0000"/>
                </a:solidFill>
                <a:latin typeface="Times New Roman" panose="02020603050405020304" pitchFamily="18" charset="0"/>
                <a:cs typeface="Times New Roman" panose="02020603050405020304" pitchFamily="18" charset="0"/>
              </a:rPr>
              <a:t>Byte/s</a:t>
            </a:r>
            <a:r>
              <a:rPr lang="zh-CN" altLang="en-US" sz="2400" dirty="0" smtClean="0">
                <a:solidFill>
                  <a:srgbClr val="FF0000"/>
                </a:solidFill>
                <a:latin typeface="Times New Roman" panose="02020603050405020304" pitchFamily="18" charset="0"/>
                <a:cs typeface="Times New Roman" panose="02020603050405020304" pitchFamily="18" charset="0"/>
              </a:rPr>
              <a:t>)</a:t>
            </a:r>
            <a:endParaRPr lang="zh-CN" altLang="en-US" sz="2400" dirty="0" smtClean="0">
              <a:solidFill>
                <a:srgbClr val="FF0000"/>
              </a:solidFill>
            </a:endParaRPr>
          </a:p>
        </p:txBody>
      </p:sp>
      <p:graphicFrame>
        <p:nvGraphicFramePr>
          <p:cNvPr id="6" name="Group 286"/>
          <p:cNvGraphicFramePr>
            <a:graphicFrameLocks noGrp="1"/>
          </p:cNvGraphicFramePr>
          <p:nvPr/>
        </p:nvGraphicFramePr>
        <p:xfrm>
          <a:off x="1115616" y="2420887"/>
          <a:ext cx="7128791" cy="4104456"/>
        </p:xfrm>
        <a:graphic>
          <a:graphicData uri="http://schemas.openxmlformats.org/drawingml/2006/table">
            <a:tbl>
              <a:tblPr/>
              <a:tblGrid>
                <a:gridCol w="1776184"/>
                <a:gridCol w="1776184"/>
                <a:gridCol w="1729931"/>
                <a:gridCol w="1846492"/>
              </a:tblGrid>
              <a:tr h="487715">
                <a:tc rowSpan="2">
                  <a:txBody>
                    <a:bodyPr/>
                    <a:lstStyle>
                      <a:lvl1pPr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楷体_GB2312" pitchFamily="1"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dirty="0" smtClean="0">
                          <a:ln>
                            <a:noFill/>
                          </a:ln>
                          <a:solidFill>
                            <a:schemeClr val="bg1"/>
                          </a:solidFill>
                          <a:effectLst>
                            <a:outerShdw blurRad="38100" dist="38100" dir="2700000" algn="tl">
                              <a:srgbClr val="000000"/>
                            </a:outerShdw>
                          </a:effectLst>
                          <a:latin typeface="宋体" panose="02010600030101010101" pitchFamily="2" charset="-122"/>
                          <a:ea typeface="宋体" panose="02010600030101010101" pitchFamily="2" charset="-122"/>
                        </a:rPr>
                        <a:t>Sample Rate</a:t>
                      </a:r>
                      <a:endParaRPr kumimoji="1" lang="zh-CN" altLang="en-US" sz="2000" b="1" i="0" u="none" strike="noStrike" cap="none" normalizeH="0" baseline="0" dirty="0" smtClean="0">
                        <a:ln>
                          <a:noFill/>
                        </a:ln>
                        <a:solidFill>
                          <a:schemeClr val="bg1"/>
                        </a:solidFill>
                        <a:effectLst>
                          <a:outerShdw blurRad="38100" dist="38100" dir="2700000" algn="tl">
                            <a:srgbClr val="000000"/>
                          </a:outerShdw>
                        </a:effectLst>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1" lang="zh-CN" altLang="en-US" sz="2000" b="1" i="0" u="none" strike="noStrike" cap="none" normalizeH="0" baseline="0" dirty="0" smtClean="0">
                          <a:ln>
                            <a:noFill/>
                          </a:ln>
                          <a:solidFill>
                            <a:schemeClr val="bg1"/>
                          </a:solidFill>
                          <a:effectLst>
                            <a:outerShdw blurRad="38100" dist="38100" dir="2700000" algn="tl">
                              <a:srgbClr val="000000"/>
                            </a:outerShdw>
                          </a:effectLst>
                          <a:latin typeface="宋体" panose="02010600030101010101" pitchFamily="2" charset="-122"/>
                          <a:ea typeface="宋体" panose="02010600030101010101" pitchFamily="2" charset="-122"/>
                        </a:rPr>
                        <a:t>(</a:t>
                      </a:r>
                      <a:r>
                        <a:rPr kumimoji="1" lang="en-US" altLang="zh-CN" sz="2000" b="1" i="0" u="none" strike="noStrike" cap="none" normalizeH="0" baseline="0" dirty="0" smtClean="0">
                          <a:ln>
                            <a:noFill/>
                          </a:ln>
                          <a:solidFill>
                            <a:schemeClr val="bg1"/>
                          </a:solidFill>
                          <a:effectLst>
                            <a:outerShdw blurRad="38100" dist="38100" dir="2700000" algn="tl">
                              <a:srgbClr val="000000"/>
                            </a:outerShdw>
                          </a:effectLst>
                          <a:latin typeface="宋体" panose="02010600030101010101" pitchFamily="2" charset="-122"/>
                          <a:ea typeface="宋体" panose="02010600030101010101" pitchFamily="2" charset="-122"/>
                        </a:rPr>
                        <a:t>kHz)</a:t>
                      </a:r>
                    </a:p>
                  </a:txBody>
                  <a:tcPr marL="90000" marR="90000" marT="18003" marB="18003"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rowSpan="2">
                  <a:txBody>
                    <a:bodyPr/>
                    <a:lstStyle>
                      <a:lvl1pPr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楷体_GB2312" pitchFamily="1"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smtClean="0">
                          <a:ln>
                            <a:noFill/>
                          </a:ln>
                          <a:solidFill>
                            <a:schemeClr val="bg1"/>
                          </a:solidFill>
                          <a:effectLst>
                            <a:outerShdw blurRad="38100" dist="38100" dir="2700000" algn="tl">
                              <a:srgbClr val="000000"/>
                            </a:outerShdw>
                          </a:effectLst>
                          <a:latin typeface="宋体" panose="02010600030101010101" pitchFamily="2" charset="-122"/>
                          <a:ea typeface="宋体" panose="02010600030101010101" pitchFamily="2" charset="-122"/>
                        </a:rPr>
                        <a:t>Bit Size</a:t>
                      </a:r>
                      <a:endParaRPr kumimoji="1" lang="zh-CN" altLang="en-US" sz="2000" b="1" i="0" u="none" strike="noStrike" cap="none" normalizeH="0" baseline="0" smtClean="0">
                        <a:ln>
                          <a:noFill/>
                        </a:ln>
                        <a:solidFill>
                          <a:schemeClr val="bg1"/>
                        </a:solidFill>
                        <a:effectLst>
                          <a:outerShdw blurRad="38100" dist="38100" dir="2700000" algn="tl">
                            <a:srgbClr val="000000"/>
                          </a:outerShdw>
                        </a:effectLst>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1" lang="zh-CN" altLang="en-US" sz="2000" b="1" i="0" u="none" strike="noStrike" cap="none" normalizeH="0" baseline="0" smtClean="0">
                          <a:ln>
                            <a:noFill/>
                          </a:ln>
                          <a:solidFill>
                            <a:schemeClr val="bg1"/>
                          </a:solidFill>
                          <a:effectLst>
                            <a:outerShdw blurRad="38100" dist="38100" dir="2700000" algn="tl">
                              <a:srgbClr val="000000"/>
                            </a:outerShdw>
                          </a:effectLst>
                          <a:latin typeface="宋体" panose="02010600030101010101" pitchFamily="2" charset="-122"/>
                          <a:ea typeface="宋体" panose="02010600030101010101" pitchFamily="2" charset="-122"/>
                        </a:rPr>
                        <a:t>(</a:t>
                      </a:r>
                      <a:r>
                        <a:rPr kumimoji="1" lang="en-US" altLang="zh-CN" sz="2000" b="1" i="0" u="none" strike="noStrike" cap="none" normalizeH="0" baseline="0" smtClean="0">
                          <a:ln>
                            <a:noFill/>
                          </a:ln>
                          <a:solidFill>
                            <a:schemeClr val="bg1"/>
                          </a:solidFill>
                          <a:effectLst>
                            <a:outerShdw blurRad="38100" dist="38100" dir="2700000" algn="tl">
                              <a:srgbClr val="000000"/>
                            </a:outerShdw>
                          </a:effectLst>
                          <a:latin typeface="宋体" panose="02010600030101010101" pitchFamily="2" charset="-122"/>
                          <a:ea typeface="宋体" panose="02010600030101010101" pitchFamily="2" charset="-122"/>
                        </a:rPr>
                        <a:t>bit)</a:t>
                      </a:r>
                    </a:p>
                  </a:txBody>
                  <a:tcPr marL="90000" marR="90000" marT="18003" marB="180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gridSpan="2">
                  <a:txBody>
                    <a:bodyPr/>
                    <a:lstStyle>
                      <a:lvl1pPr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楷体_GB2312" pitchFamily="1"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smtClean="0">
                          <a:ln>
                            <a:noFill/>
                          </a:ln>
                          <a:solidFill>
                            <a:schemeClr val="bg1"/>
                          </a:solidFill>
                          <a:effectLst>
                            <a:outerShdw blurRad="38100" dist="38100" dir="2700000" algn="tl">
                              <a:srgbClr val="000000"/>
                            </a:outerShdw>
                          </a:effectLst>
                          <a:latin typeface="宋体" panose="02010600030101010101" pitchFamily="2" charset="-122"/>
                          <a:ea typeface="宋体" panose="02010600030101010101" pitchFamily="2" charset="-122"/>
                        </a:rPr>
                        <a:t>Data Size</a:t>
                      </a:r>
                      <a:r>
                        <a:rPr kumimoji="1" lang="zh-CN" altLang="en-US" sz="2000" b="1" i="0" u="none" strike="noStrike" cap="none" normalizeH="0" baseline="0" smtClean="0">
                          <a:ln>
                            <a:noFill/>
                          </a:ln>
                          <a:solidFill>
                            <a:schemeClr val="bg1"/>
                          </a:solidFill>
                          <a:effectLst>
                            <a:outerShdw blurRad="38100" dist="38100" dir="2700000" algn="tl">
                              <a:srgbClr val="000000"/>
                            </a:outerShdw>
                          </a:effectLst>
                          <a:latin typeface="宋体" panose="02010600030101010101" pitchFamily="2" charset="-122"/>
                          <a:ea typeface="宋体" panose="02010600030101010101" pitchFamily="2" charset="-122"/>
                        </a:rPr>
                        <a:t>(</a:t>
                      </a:r>
                      <a:r>
                        <a:rPr kumimoji="1" lang="en-US" altLang="zh-CN" sz="2000" b="1" i="0" u="none" strike="noStrike" cap="none" normalizeH="0" baseline="0" smtClean="0">
                          <a:ln>
                            <a:noFill/>
                          </a:ln>
                          <a:solidFill>
                            <a:schemeClr val="bg1"/>
                          </a:solidFill>
                          <a:effectLst>
                            <a:outerShdw blurRad="38100" dist="38100" dir="2700000" algn="tl">
                              <a:srgbClr val="000000"/>
                            </a:outerShdw>
                          </a:effectLst>
                          <a:latin typeface="宋体" panose="02010600030101010101" pitchFamily="2" charset="-122"/>
                          <a:ea typeface="宋体" panose="02010600030101010101" pitchFamily="2" charset="-122"/>
                        </a:rPr>
                        <a:t>KB/s)</a:t>
                      </a:r>
                    </a:p>
                  </a:txBody>
                  <a:tcPr marL="90000" marR="90000" marT="18003" marB="18003"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5F5F5F"/>
                    </a:solidFill>
                  </a:tcPr>
                </a:tc>
                <a:tc hMerge="1">
                  <a:txBody>
                    <a:bodyPr/>
                    <a:lstStyle/>
                    <a:p>
                      <a:endParaRPr lang="zh-CN"/>
                    </a:p>
                  </a:txBody>
                  <a:tcPr/>
                </a:tc>
              </a:tr>
              <a:tr h="694403">
                <a:tc vMerge="1">
                  <a:txBody>
                    <a:bodyPr/>
                    <a:lstStyle/>
                    <a:p>
                      <a:endParaRPr lang="zh-CN"/>
                    </a:p>
                  </a:txBody>
                  <a:tcPr/>
                </a:tc>
                <a:tc vMerge="1">
                  <a:txBody>
                    <a:bodyPr/>
                    <a:lstStyle/>
                    <a:p>
                      <a:endParaRPr lang="zh-CN"/>
                    </a:p>
                  </a:txBody>
                  <a:tcPr/>
                </a:tc>
                <a:tc>
                  <a:txBody>
                    <a:bodyPr/>
                    <a:lstStyle>
                      <a:lvl1pPr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楷体_GB2312" pitchFamily="1"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smtClean="0">
                          <a:ln>
                            <a:noFill/>
                          </a:ln>
                          <a:solidFill>
                            <a:schemeClr val="bg1"/>
                          </a:solidFill>
                          <a:effectLst>
                            <a:outerShdw blurRad="38100" dist="38100" dir="2700000" algn="tl">
                              <a:srgbClr val="000000"/>
                            </a:outerShdw>
                          </a:effectLst>
                          <a:latin typeface="宋体" panose="02010600030101010101" pitchFamily="2" charset="-122"/>
                          <a:ea typeface="宋体" panose="02010600030101010101" pitchFamily="2" charset="-122"/>
                        </a:rPr>
                        <a:t>Mono</a:t>
                      </a:r>
                    </a:p>
                  </a:txBody>
                  <a:tcPr marL="90000" marR="90000" marT="18003" marB="180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lvl1pPr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楷体_GB2312" pitchFamily="1"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1" lang="en-US" altLang="zh-CN" sz="2000" b="1" i="0" u="none" strike="noStrike" cap="none" normalizeH="0" baseline="0" smtClean="0">
                          <a:ln>
                            <a:noFill/>
                          </a:ln>
                          <a:solidFill>
                            <a:schemeClr val="bg1"/>
                          </a:solidFill>
                          <a:effectLst>
                            <a:outerShdw blurRad="38100" dist="38100" dir="2700000" algn="tl">
                              <a:srgbClr val="000000"/>
                            </a:outerShdw>
                          </a:effectLst>
                          <a:latin typeface="宋体" panose="02010600030101010101" pitchFamily="2" charset="-122"/>
                          <a:ea typeface="宋体" panose="02010600030101010101" pitchFamily="2" charset="-122"/>
                        </a:rPr>
                        <a:t>Stereo</a:t>
                      </a:r>
                    </a:p>
                  </a:txBody>
                  <a:tcPr marL="90000" marR="90000" marT="18003" marB="18003" anchor="ctr" anchorCtr="1" horzOverflow="overflow">
                    <a:lnL w="12700" cap="flat" cmpd="sng" algn="ctr">
                      <a:solidFill>
                        <a:schemeClr val="tx1"/>
                      </a:solidFill>
                      <a:prstDash val="solid"/>
                      <a:miter lim="800000"/>
                      <a:headEnd type="none" w="med" len="med"/>
                      <a:tailEnd type="none" w="med" len="med"/>
                    </a:lnL>
                    <a:lnR>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r>
              <a:tr h="487715">
                <a:tc rowSpan="2">
                  <a:txBody>
                    <a:bodyPr/>
                    <a:lstStyle>
                      <a:lvl1pPr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楷体_GB2312" pitchFamily="1"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11.025</a:t>
                      </a:r>
                    </a:p>
                  </a:txBody>
                  <a:tcPr marL="90000" marR="90000" marT="18003" marB="18003"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195"/>
                      </a:srgbClr>
                    </a:solidFill>
                  </a:tcPr>
                </a:tc>
                <a:tc>
                  <a:txBody>
                    <a:bodyPr/>
                    <a:lstStyle>
                      <a:lvl1pPr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楷体_GB2312" pitchFamily="1"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8</a:t>
                      </a:r>
                    </a:p>
                  </a:txBody>
                  <a:tcPr marL="90000" marR="90000" marT="18003" marB="180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195"/>
                      </a:srgbClr>
                    </a:solidFill>
                  </a:tcPr>
                </a:tc>
                <a:tc>
                  <a:txBody>
                    <a:bodyPr/>
                    <a:lstStyle>
                      <a:lvl1pPr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楷体_GB2312" pitchFamily="1"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10.77</a:t>
                      </a:r>
                    </a:p>
                  </a:txBody>
                  <a:tcPr marL="90000" marR="90000" marT="18003" marB="180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195"/>
                      </a:srgbClr>
                    </a:solidFill>
                  </a:tcPr>
                </a:tc>
                <a:tc>
                  <a:txBody>
                    <a:bodyPr/>
                    <a:lstStyle>
                      <a:lvl1pPr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楷体_GB2312" pitchFamily="1"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21.53</a:t>
                      </a:r>
                    </a:p>
                  </a:txBody>
                  <a:tcPr marL="90000" marR="90000" marT="18003" marB="18003" anchor="ctr" anchorCtr="1" horzOverflow="overflow">
                    <a:lnL w="12700" cap="flat" cmpd="sng" algn="ctr">
                      <a:solidFill>
                        <a:schemeClr val="tx1"/>
                      </a:solidFill>
                      <a:prstDash val="solid"/>
                      <a:miter lim="800000"/>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195"/>
                      </a:srgbClr>
                    </a:solidFill>
                  </a:tcPr>
                </a:tc>
              </a:tr>
              <a:tr h="485739">
                <a:tc vMerge="1">
                  <a:txBody>
                    <a:bodyPr/>
                    <a:lstStyle/>
                    <a:p>
                      <a:endParaRPr lang="zh-CN"/>
                    </a:p>
                  </a:txBody>
                  <a:tcPr/>
                </a:tc>
                <a:tc>
                  <a:txBody>
                    <a:bodyPr/>
                    <a:lstStyle>
                      <a:lvl1pPr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楷体_GB2312" pitchFamily="1"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16</a:t>
                      </a:r>
                    </a:p>
                  </a:txBody>
                  <a:tcPr marL="90000" marR="90000" marT="18003" marB="180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195"/>
                      </a:srgbClr>
                    </a:solidFill>
                  </a:tcPr>
                </a:tc>
                <a:tc>
                  <a:txBody>
                    <a:bodyPr/>
                    <a:lstStyle>
                      <a:lvl1pPr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楷体_GB2312" pitchFamily="1"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21.53</a:t>
                      </a:r>
                    </a:p>
                  </a:txBody>
                  <a:tcPr marL="90000" marR="90000" marT="18003" marB="180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195"/>
                      </a:srgbClr>
                    </a:solidFill>
                  </a:tcPr>
                </a:tc>
                <a:tc>
                  <a:txBody>
                    <a:bodyPr/>
                    <a:lstStyle>
                      <a:lvl1pPr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楷体_GB2312" pitchFamily="1"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43.07</a:t>
                      </a:r>
                    </a:p>
                  </a:txBody>
                  <a:tcPr marL="90000" marR="90000" marT="18003" marB="18003" anchor="ctr" anchorCtr="1" horzOverflow="overflow">
                    <a:lnL w="12700" cap="flat" cmpd="sng" algn="ctr">
                      <a:solidFill>
                        <a:schemeClr val="tx1"/>
                      </a:solidFill>
                      <a:prstDash val="solid"/>
                      <a:miter lim="800000"/>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195"/>
                      </a:srgbClr>
                    </a:solidFill>
                  </a:tcPr>
                </a:tc>
              </a:tr>
              <a:tr h="487715">
                <a:tc rowSpan="2">
                  <a:txBody>
                    <a:bodyPr/>
                    <a:lstStyle>
                      <a:lvl1pPr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楷体_GB2312" pitchFamily="1"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22.05</a:t>
                      </a:r>
                    </a:p>
                  </a:txBody>
                  <a:tcPr marL="90000" marR="90000" marT="18003" marB="18003"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195"/>
                      </a:srgbClr>
                    </a:solidFill>
                  </a:tcPr>
                </a:tc>
                <a:tc>
                  <a:txBody>
                    <a:bodyPr/>
                    <a:lstStyle>
                      <a:lvl1pPr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楷体_GB2312" pitchFamily="1"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8</a:t>
                      </a:r>
                    </a:p>
                  </a:txBody>
                  <a:tcPr marL="90000" marR="90000" marT="18003" marB="180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195"/>
                      </a:srgbClr>
                    </a:solidFill>
                  </a:tcPr>
                </a:tc>
                <a:tc>
                  <a:txBody>
                    <a:bodyPr/>
                    <a:lstStyle>
                      <a:lvl1pPr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楷体_GB2312" pitchFamily="1"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21.53</a:t>
                      </a:r>
                    </a:p>
                  </a:txBody>
                  <a:tcPr marL="90000" marR="90000" marT="18003" marB="180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195"/>
                      </a:srgbClr>
                    </a:solidFill>
                  </a:tcPr>
                </a:tc>
                <a:tc>
                  <a:txBody>
                    <a:bodyPr/>
                    <a:lstStyle>
                      <a:lvl1pPr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楷体_GB2312" pitchFamily="1"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43.07</a:t>
                      </a:r>
                    </a:p>
                  </a:txBody>
                  <a:tcPr marL="90000" marR="90000" marT="18003" marB="18003" anchor="ctr" anchorCtr="1" horzOverflow="overflow">
                    <a:lnL w="12700" cap="flat" cmpd="sng" algn="ctr">
                      <a:solidFill>
                        <a:schemeClr val="tx1"/>
                      </a:solidFill>
                      <a:prstDash val="solid"/>
                      <a:miter lim="800000"/>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195"/>
                      </a:srgbClr>
                    </a:solidFill>
                  </a:tcPr>
                </a:tc>
              </a:tr>
              <a:tr h="487715">
                <a:tc vMerge="1">
                  <a:txBody>
                    <a:bodyPr/>
                    <a:lstStyle/>
                    <a:p>
                      <a:endParaRPr lang="zh-CN"/>
                    </a:p>
                  </a:txBody>
                  <a:tcPr/>
                </a:tc>
                <a:tc>
                  <a:txBody>
                    <a:bodyPr/>
                    <a:lstStyle>
                      <a:lvl1pPr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楷体_GB2312" pitchFamily="1"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16</a:t>
                      </a:r>
                    </a:p>
                  </a:txBody>
                  <a:tcPr marL="90000" marR="90000" marT="18003" marB="180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195"/>
                      </a:srgbClr>
                    </a:solidFill>
                  </a:tcPr>
                </a:tc>
                <a:tc>
                  <a:txBody>
                    <a:bodyPr/>
                    <a:lstStyle>
                      <a:lvl1pPr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楷体_GB2312" pitchFamily="1"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43.07</a:t>
                      </a:r>
                    </a:p>
                  </a:txBody>
                  <a:tcPr marL="90000" marR="90000" marT="18003" marB="180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195"/>
                      </a:srgbClr>
                    </a:solidFill>
                  </a:tcPr>
                </a:tc>
                <a:tc>
                  <a:txBody>
                    <a:bodyPr/>
                    <a:lstStyle>
                      <a:lvl1pPr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楷体_GB2312" pitchFamily="1"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86.13</a:t>
                      </a:r>
                    </a:p>
                  </a:txBody>
                  <a:tcPr marL="90000" marR="90000" marT="18003" marB="18003" anchor="ctr" anchorCtr="1" horzOverflow="overflow">
                    <a:lnL w="12700" cap="flat" cmpd="sng" algn="ctr">
                      <a:solidFill>
                        <a:schemeClr val="tx1"/>
                      </a:solidFill>
                      <a:prstDash val="solid"/>
                      <a:miter lim="800000"/>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195"/>
                      </a:srgbClr>
                    </a:solidFill>
                  </a:tcPr>
                </a:tc>
              </a:tr>
              <a:tr h="485739">
                <a:tc rowSpan="2">
                  <a:txBody>
                    <a:bodyPr/>
                    <a:lstStyle>
                      <a:lvl1pPr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楷体_GB2312" pitchFamily="1"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44.1</a:t>
                      </a:r>
                    </a:p>
                  </a:txBody>
                  <a:tcPr marL="90000" marR="90000" marT="18003" marB="18003"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195"/>
                      </a:srgbClr>
                    </a:solidFill>
                  </a:tcPr>
                </a:tc>
                <a:tc>
                  <a:txBody>
                    <a:bodyPr/>
                    <a:lstStyle>
                      <a:lvl1pPr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楷体_GB2312" pitchFamily="1"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8</a:t>
                      </a:r>
                    </a:p>
                  </a:txBody>
                  <a:tcPr marL="90000" marR="90000" marT="18003" marB="180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195"/>
                      </a:srgbClr>
                    </a:solidFill>
                  </a:tcPr>
                </a:tc>
                <a:tc>
                  <a:txBody>
                    <a:bodyPr/>
                    <a:lstStyle>
                      <a:lvl1pPr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楷体_GB2312" pitchFamily="1"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43.07</a:t>
                      </a:r>
                    </a:p>
                  </a:txBody>
                  <a:tcPr marL="90000" marR="90000" marT="18003" marB="180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195"/>
                      </a:srgbClr>
                    </a:solidFill>
                  </a:tcPr>
                </a:tc>
                <a:tc>
                  <a:txBody>
                    <a:bodyPr/>
                    <a:lstStyle>
                      <a:lvl1pPr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楷体_GB2312" pitchFamily="1"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86.13</a:t>
                      </a:r>
                    </a:p>
                  </a:txBody>
                  <a:tcPr marL="90000" marR="90000" marT="18003" marB="18003" anchor="ctr" anchorCtr="1" horzOverflow="overflow">
                    <a:lnL w="12700" cap="flat" cmpd="sng" algn="ctr">
                      <a:solidFill>
                        <a:schemeClr val="tx1"/>
                      </a:solidFill>
                      <a:prstDash val="solid"/>
                      <a:miter lim="800000"/>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195"/>
                      </a:srgbClr>
                    </a:solidFill>
                  </a:tcPr>
                </a:tc>
              </a:tr>
              <a:tr h="487715">
                <a:tc vMerge="1">
                  <a:txBody>
                    <a:bodyPr/>
                    <a:lstStyle/>
                    <a:p>
                      <a:endParaRPr lang="zh-CN"/>
                    </a:p>
                  </a:txBody>
                  <a:tcPr/>
                </a:tc>
                <a:tc>
                  <a:txBody>
                    <a:bodyPr/>
                    <a:lstStyle>
                      <a:lvl1pPr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楷体_GB2312" pitchFamily="1"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16</a:t>
                      </a:r>
                    </a:p>
                  </a:txBody>
                  <a:tcPr marL="90000" marR="90000" marT="18003" marB="180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195"/>
                      </a:srgbClr>
                    </a:solidFill>
                  </a:tcPr>
                </a:tc>
                <a:tc>
                  <a:txBody>
                    <a:bodyPr/>
                    <a:lstStyle>
                      <a:lvl1pPr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楷体_GB2312" pitchFamily="1"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86.13</a:t>
                      </a:r>
                    </a:p>
                  </a:txBody>
                  <a:tcPr marL="90000" marR="90000" marT="18003" marB="1800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195"/>
                      </a:srgbClr>
                    </a:solidFill>
                  </a:tcPr>
                </a:tc>
                <a:tc>
                  <a:txBody>
                    <a:bodyPr/>
                    <a:lstStyle>
                      <a:lvl1pPr eaLnBrk="0" hangingPunct="0">
                        <a:spcBef>
                          <a:spcPct val="20000"/>
                        </a:spcBef>
                        <a:buClr>
                          <a:schemeClr val="folHlink"/>
                        </a:buClr>
                        <a:buSzPct val="60000"/>
                        <a:buFont typeface="Wingdings" panose="05000000000000000000" pitchFamily="2" charset="2"/>
                        <a:defRPr kumimoji="1" sz="2800" b="1">
                          <a:solidFill>
                            <a:schemeClr val="tx1"/>
                          </a:solidFill>
                          <a:latin typeface="Tahoma" panose="020B0604030504040204" pitchFamily="34" charset="0"/>
                          <a:ea typeface="楷体_GB2312" pitchFamily="1"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172.27</a:t>
                      </a:r>
                    </a:p>
                  </a:txBody>
                  <a:tcPr marL="90000" marR="90000" marT="18003" marB="18003" anchor="ctr" anchorCtr="1" horzOverflow="overflow">
                    <a:lnL w="12700" cap="flat" cmpd="sng" algn="ctr">
                      <a:solidFill>
                        <a:schemeClr val="tx1"/>
                      </a:solidFill>
                      <a:prstDash val="solid"/>
                      <a:miter lim="800000"/>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195"/>
                      </a:srgbClr>
                    </a:solidFill>
                  </a:tcPr>
                </a:tc>
              </a:tr>
            </a:tbl>
          </a:graphicData>
        </a:graphic>
      </p:graphicFrame>
      <p:sp>
        <p:nvSpPr>
          <p:cNvPr id="8" name="Rectangle 32"/>
          <p:cNvSpPr>
            <a:spLocks noGrp="1" noChangeArrowheads="1"/>
          </p:cNvSpPr>
          <p:nvPr>
            <p:ph type="title"/>
          </p:nvPr>
        </p:nvSpPr>
        <p:spPr>
          <a:xfrm>
            <a:off x="1371600" y="76200"/>
            <a:ext cx="6369050" cy="762000"/>
          </a:xfrm>
        </p:spPr>
        <p:txBody>
          <a:bodyPr/>
          <a:lstStyle/>
          <a:p>
            <a:pPr algn="ctr" eaLnBrk="1" hangingPunct="1">
              <a:defRPr/>
            </a:pPr>
            <a:r>
              <a:rPr lang="en-US" altLang="zh-CN"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Affects of Data Size </a:t>
            </a:r>
            <a:endParaRPr lang="zh-CN" altLang="en-US"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7890" name="Picture 2" descr="17&#10;Recording Audio Files&#10;Recording Audio Files on the pc&#10;Uses either:&#10;i. Microphone&#10;• connect microphone to the microphone..."/>
          <p:cNvPicPr>
            <a:picLocks noChangeAspect="1" noChangeArrowheads="1"/>
          </p:cNvPicPr>
          <p:nvPr/>
        </p:nvPicPr>
        <p:blipFill>
          <a:blip r:embed="rId2"/>
          <a:srcRect/>
          <a:stretch>
            <a:fillRect/>
          </a:stretch>
        </p:blipFill>
        <p:spPr bwMode="auto">
          <a:xfrm>
            <a:off x="0" y="0"/>
            <a:ext cx="9186314" cy="6858000"/>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6866" name="Picture 2" descr="18&#10;Recording Audio Files&#10;ii. CD-ROM Drive&#10;– Move music files from CD to hard drive or;&#10;– Play the cd and then record usin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p:cNvSpPr>
            <a:spLocks noGrp="1"/>
          </p:cNvSpPr>
          <p:nvPr>
            <p:ph type="sldNum"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zh-CN" altLang="en-US" sz="1400" b="0" smtClean="0">
                <a:ea typeface="宋体" panose="02010600030101010101" pitchFamily="2" charset="-122"/>
              </a:rPr>
              <a:t>2-</a:t>
            </a:r>
            <a:fld id="{986AAEB5-A5E4-4E7A-B14D-20956617367A}" type="slidenum">
              <a:rPr kumimoji="0" lang="zh-CN" altLang="en-US" sz="1400" b="0" smtClean="0">
                <a:ea typeface="宋体" panose="02010600030101010101" pitchFamily="2" charset="-122"/>
              </a:rPr>
              <a:pPr>
                <a:spcBef>
                  <a:spcPct val="0"/>
                </a:spcBef>
                <a:buClrTx/>
                <a:buSzTx/>
                <a:buFontTx/>
                <a:buNone/>
              </a:pPr>
              <a:t>47</a:t>
            </a:fld>
            <a:endParaRPr kumimoji="0" lang="en-US" altLang="zh-CN" sz="1400" b="0" smtClean="0">
              <a:ea typeface="宋体" panose="02010600030101010101" pitchFamily="2" charset="-122"/>
            </a:endParaRPr>
          </a:p>
        </p:txBody>
      </p:sp>
      <p:sp>
        <p:nvSpPr>
          <p:cNvPr id="23555" name="Rectangle 3"/>
          <p:cNvSpPr>
            <a:spLocks noGrp="1" noChangeArrowheads="1"/>
          </p:cNvSpPr>
          <p:nvPr>
            <p:ph type="body" idx="1"/>
          </p:nvPr>
        </p:nvSpPr>
        <p:spPr>
          <a:xfrm>
            <a:off x="685800" y="609600"/>
            <a:ext cx="8085138" cy="1981200"/>
          </a:xfrm>
        </p:spPr>
        <p:txBody>
          <a:bodyPr>
            <a:normAutofit lnSpcReduction="10000"/>
          </a:bodyPr>
          <a:lstStyle/>
          <a:p>
            <a:pPr marL="342900" indent="-342900" eaLnBrk="1" hangingPunct="1">
              <a:buFont typeface="Arial" panose="020B0604020202020204" pitchFamily="34" charset="0"/>
              <a:buChar char="•"/>
            </a:pPr>
            <a:r>
              <a:rPr lang="en-US" altLang="zh-CN" sz="2400" b="0" dirty="0"/>
              <a:t>An </a:t>
            </a:r>
            <a:r>
              <a:rPr lang="en-US" altLang="zh-CN" sz="2400" b="0" dirty="0">
                <a:solidFill>
                  <a:srgbClr val="FF0000"/>
                </a:solidFill>
              </a:rPr>
              <a:t>audio file format </a:t>
            </a:r>
            <a:r>
              <a:rPr lang="en-US" altLang="zh-CN" sz="2400" b="0" dirty="0"/>
              <a:t>is a file format for storing digital audio data on a computer system.</a:t>
            </a:r>
          </a:p>
          <a:p>
            <a:pPr marL="342900" indent="-342900" eaLnBrk="1" hangingPunct="1">
              <a:buFont typeface="Arial" panose="020B0604020202020204" pitchFamily="34" charset="0"/>
              <a:buChar char="•"/>
            </a:pPr>
            <a:r>
              <a:rPr lang="en-US" altLang="zh-CN" sz="2400" b="0" dirty="0" smtClean="0"/>
              <a:t>An audio file usually contains a header indicating sample rate, bit </a:t>
            </a:r>
            <a:r>
              <a:rPr lang="en-US" altLang="zh-CN" sz="2400" b="0" dirty="0"/>
              <a:t>depth </a:t>
            </a:r>
            <a:r>
              <a:rPr lang="en-US" altLang="zh-CN" sz="2400" b="0" dirty="0" smtClean="0"/>
              <a:t> </a:t>
            </a:r>
            <a:r>
              <a:rPr lang="en-US" altLang="zh-CN" sz="2400" b="0" dirty="0" err="1" smtClean="0"/>
              <a:t>etc</a:t>
            </a:r>
            <a:r>
              <a:rPr lang="en-US" altLang="zh-CN" sz="2400" b="0" dirty="0" smtClean="0"/>
              <a:t>(metadata</a:t>
            </a:r>
            <a:r>
              <a:rPr lang="en-US" altLang="zh-CN" sz="2400" b="0" dirty="0"/>
              <a:t>), </a:t>
            </a:r>
            <a:r>
              <a:rPr lang="en-US" altLang="zh-CN" sz="2400" b="0" dirty="0" smtClean="0"/>
              <a:t>and then a </a:t>
            </a:r>
            <a:r>
              <a:rPr lang="en-US" altLang="zh-CN" sz="2400" b="0" dirty="0"/>
              <a:t>large number </a:t>
            </a:r>
            <a:r>
              <a:rPr lang="en-US" altLang="zh-CN" sz="2400" b="0" dirty="0" smtClean="0"/>
              <a:t>of </a:t>
            </a:r>
            <a:r>
              <a:rPr lang="en-US" altLang="zh-CN" sz="2400" b="0" dirty="0"/>
              <a:t>digital </a:t>
            </a:r>
            <a:r>
              <a:rPr lang="en-US" altLang="zh-CN" sz="2400" b="0" dirty="0" smtClean="0"/>
              <a:t>audio </a:t>
            </a:r>
            <a:r>
              <a:rPr lang="en-US" altLang="zh-CN" sz="2400" b="0" dirty="0"/>
              <a:t>data. </a:t>
            </a:r>
            <a:endParaRPr lang="en-US" altLang="zh-CN" sz="2400" b="0" dirty="0" smtClean="0"/>
          </a:p>
        </p:txBody>
      </p:sp>
      <p:sp>
        <p:nvSpPr>
          <p:cNvPr id="7" name="Rectangle 32"/>
          <p:cNvSpPr>
            <a:spLocks noGrp="1" noChangeArrowheads="1"/>
          </p:cNvSpPr>
          <p:nvPr>
            <p:ph type="title"/>
          </p:nvPr>
        </p:nvSpPr>
        <p:spPr>
          <a:xfrm>
            <a:off x="1043608" y="31750"/>
            <a:ext cx="7581280" cy="577850"/>
          </a:xfrm>
        </p:spPr>
        <p:txBody>
          <a:bodyPr>
            <a:normAutofit fontScale="90000"/>
          </a:bodyPr>
          <a:lstStyle/>
          <a:p>
            <a:pPr algn="ctr" eaLnBrk="1" hangingPunct="1">
              <a:defRPr/>
            </a:pPr>
            <a:r>
              <a:rPr lang="en-US" altLang="zh-CN" dirty="0" smtClean="0">
                <a:latin typeface="Times New Roman" panose="02020603050405020304" pitchFamily="18" charset="0"/>
                <a:cs typeface="Times New Roman" panose="02020603050405020304" pitchFamily="18" charset="0"/>
              </a:rPr>
              <a:t>2.3 Audio </a:t>
            </a:r>
            <a:r>
              <a:rPr lang="en-US" altLang="zh-CN" dirty="0">
                <a:latin typeface="Times New Roman" panose="02020603050405020304" pitchFamily="18" charset="0"/>
                <a:cs typeface="Times New Roman" panose="02020603050405020304" pitchFamily="18" charset="0"/>
              </a:rPr>
              <a:t>File </a:t>
            </a:r>
            <a:r>
              <a:rPr lang="en-US" altLang="zh-CN" dirty="0" smtClean="0">
                <a:latin typeface="Times New Roman" panose="02020603050405020304" pitchFamily="18" charset="0"/>
                <a:cs typeface="Times New Roman" panose="02020603050405020304" pitchFamily="18" charset="0"/>
              </a:rPr>
              <a:t>Format</a:t>
            </a:r>
            <a:endParaRPr lang="en-US" altLang="zh-CN" dirty="0">
              <a:latin typeface="Times New Roman" panose="02020603050405020304" pitchFamily="18" charset="0"/>
              <a:cs typeface="Times New Roman" panose="02020603050405020304" pitchFamily="18" charset="0"/>
            </a:endParaRPr>
          </a:p>
        </p:txBody>
      </p:sp>
      <p:sp>
        <p:nvSpPr>
          <p:cNvPr id="3" name="AutoShape 4" descr="https://timgsa.baidu.com/timg?image&amp;quality=80&amp;size=b9999_10000&amp;sec=1508246826656&amp;di=101fc8e4b3a289edc29b9b1b0c5f19cb&amp;imgtype=0&amp;src=http%3A%2F%2Fstatic.open-open.com%2Flib%2FuploadImg%2F20160509%2F20160509070649_849.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2590800"/>
            <a:ext cx="9144000" cy="4267199"/>
          </a:xfrm>
          <a:prstGeom prst="rect">
            <a:avLst/>
          </a:prstGeom>
        </p:spPr>
      </p:pic>
    </p:spTree>
  </p:cSld>
  <p:clrMapOvr>
    <a:masterClrMapping/>
  </p:clrMapOvr>
  <p:transition spd="slow">
    <p:strips dir="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折角形 9"/>
          <p:cNvSpPr/>
          <p:nvPr/>
        </p:nvSpPr>
        <p:spPr bwMode="auto">
          <a:xfrm>
            <a:off x="3733800" y="3501008"/>
            <a:ext cx="4572000" cy="3356992"/>
          </a:xfrm>
          <a:prstGeom prst="foldedCorner">
            <a:avLst>
              <a:gd name="adj" fmla="val 14330"/>
            </a:avLst>
          </a:prstGeom>
          <a:solidFill>
            <a:srgbClr val="00B0F0"/>
          </a:solidFill>
          <a:ln w="9525" cap="flat" cmpd="sng" algn="ctr">
            <a:solidFill>
              <a:schemeClr val="tx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rgbClr val="00B0F0"/>
              </a:solidFill>
              <a:effectLst/>
              <a:latin typeface="Tahoma" panose="020B0604030504040204" pitchFamily="34" charset="0"/>
              <a:ea typeface="宋体" panose="02010600030101010101" pitchFamily="2" charset="-122"/>
            </a:endParaRPr>
          </a:p>
        </p:txBody>
      </p:sp>
      <p:sp>
        <p:nvSpPr>
          <p:cNvPr id="23555" name="Rectangle 3"/>
          <p:cNvSpPr>
            <a:spLocks noGrp="1" noChangeArrowheads="1"/>
          </p:cNvSpPr>
          <p:nvPr>
            <p:ph type="body" idx="1"/>
          </p:nvPr>
        </p:nvSpPr>
        <p:spPr>
          <a:xfrm>
            <a:off x="179512" y="997579"/>
            <a:ext cx="8784976" cy="3047924"/>
          </a:xfrm>
        </p:spPr>
        <p:txBody>
          <a:bodyPr/>
          <a:lstStyle/>
          <a:p>
            <a:pPr marL="342900" indent="-342900" eaLnBrk="1" hangingPunct="1">
              <a:buFont typeface="Arial" panose="020B0604020202020204" pitchFamily="34" charset="0"/>
              <a:buChar char="•"/>
            </a:pPr>
            <a:r>
              <a:rPr lang="en-US" altLang="zh-CN" sz="2400" b="0" dirty="0"/>
              <a:t>The bit layout of the audio data (excluding metadata) is called the </a:t>
            </a:r>
            <a:r>
              <a:rPr lang="en-US" altLang="zh-CN" sz="2400" b="0" dirty="0">
                <a:solidFill>
                  <a:srgbClr val="FF0000"/>
                </a:solidFill>
              </a:rPr>
              <a:t>audio coding format </a:t>
            </a:r>
            <a:r>
              <a:rPr lang="en-US" altLang="zh-CN" sz="2400" b="0" dirty="0"/>
              <a:t>and can be </a:t>
            </a:r>
            <a:r>
              <a:rPr lang="en-US" altLang="zh-CN" sz="2400" b="0" dirty="0" smtClean="0"/>
              <a:t>uncompressed.</a:t>
            </a:r>
          </a:p>
          <a:p>
            <a:pPr marL="342900" indent="-342900" eaLnBrk="1" hangingPunct="1">
              <a:buFont typeface="Arial" panose="020B0604020202020204" pitchFamily="34" charset="0"/>
              <a:buChar char="•"/>
            </a:pPr>
            <a:r>
              <a:rPr lang="en-US" altLang="zh-CN" sz="2400" b="0" dirty="0"/>
              <a:t>It is important to distinguish between </a:t>
            </a:r>
            <a:r>
              <a:rPr lang="en-US" altLang="zh-CN" sz="2400" b="0" dirty="0" smtClean="0">
                <a:solidFill>
                  <a:srgbClr val="FF0000"/>
                </a:solidFill>
              </a:rPr>
              <a:t>audio </a:t>
            </a:r>
            <a:r>
              <a:rPr lang="en-US" altLang="zh-CN" sz="2400" b="0" dirty="0">
                <a:solidFill>
                  <a:srgbClr val="FF0000"/>
                </a:solidFill>
              </a:rPr>
              <a:t>file(container) format</a:t>
            </a:r>
            <a:r>
              <a:rPr lang="en-US" altLang="zh-CN" sz="2400" b="0" dirty="0"/>
              <a:t> and </a:t>
            </a:r>
            <a:r>
              <a:rPr lang="en-US" altLang="zh-CN" sz="2400" b="0" dirty="0" smtClean="0">
                <a:solidFill>
                  <a:srgbClr val="FF0000"/>
                </a:solidFill>
              </a:rPr>
              <a:t>audio </a:t>
            </a:r>
            <a:r>
              <a:rPr lang="en-US" altLang="zh-CN" sz="2400" b="0" dirty="0">
                <a:solidFill>
                  <a:srgbClr val="FF0000"/>
                </a:solidFill>
              </a:rPr>
              <a:t>coding format</a:t>
            </a:r>
            <a:r>
              <a:rPr lang="en-US" altLang="zh-CN" sz="2400" b="0" dirty="0"/>
              <a:t>. </a:t>
            </a:r>
            <a:endParaRPr lang="en-US" altLang="zh-CN" sz="2400" b="0" dirty="0" smtClean="0"/>
          </a:p>
          <a:p>
            <a:pPr marL="342900" indent="-342900" eaLnBrk="1" hangingPunct="1">
              <a:buFont typeface="Arial" panose="020B0604020202020204" pitchFamily="34" charset="0"/>
              <a:buChar char="•"/>
            </a:pPr>
            <a:r>
              <a:rPr lang="en-US" altLang="zh-CN" sz="2400" b="0" dirty="0" smtClean="0"/>
              <a:t>A </a:t>
            </a:r>
            <a:r>
              <a:rPr lang="en-US" altLang="zh-CN" sz="2400" b="0" dirty="0"/>
              <a:t>c</a:t>
            </a:r>
            <a:r>
              <a:rPr lang="en-US" altLang="zh-CN" sz="2400" b="0" dirty="0" smtClean="0"/>
              <a:t>oding format and a file format are usually defined in one compression standard, so </a:t>
            </a:r>
            <a:r>
              <a:rPr lang="en-US" altLang="zh-CN" sz="2400" b="0" dirty="0"/>
              <a:t>most audio file formats support only one type of </a:t>
            </a:r>
            <a:r>
              <a:rPr lang="en-US" altLang="zh-CN" sz="2400" b="0" dirty="0" smtClean="0"/>
              <a:t>audio</a:t>
            </a:r>
            <a:endParaRPr lang="en-US" altLang="zh-CN" sz="2400" b="0" dirty="0"/>
          </a:p>
        </p:txBody>
      </p:sp>
      <p:sp>
        <p:nvSpPr>
          <p:cNvPr id="7" name="Rectangle 32"/>
          <p:cNvSpPr>
            <a:spLocks noGrp="1" noChangeArrowheads="1"/>
          </p:cNvSpPr>
          <p:nvPr>
            <p:ph type="title"/>
          </p:nvPr>
        </p:nvSpPr>
        <p:spPr>
          <a:xfrm>
            <a:off x="1043608" y="31750"/>
            <a:ext cx="7581280" cy="762000"/>
          </a:xfrm>
        </p:spPr>
        <p:txBody>
          <a:bodyPr/>
          <a:lstStyle/>
          <a:p>
            <a:pPr algn="ctr"/>
            <a:r>
              <a:rPr lang="en-US" altLang="zh-CN" dirty="0">
                <a:effectLst/>
              </a:rPr>
              <a:t>Format types</a:t>
            </a:r>
          </a:p>
        </p:txBody>
      </p:sp>
      <p:sp>
        <p:nvSpPr>
          <p:cNvPr id="3" name="AutoShape 4" descr="https://timgsa.baidu.com/timg?image&amp;quality=80&amp;size=b9999_10000&amp;sec=1508246826656&amp;di=101fc8e4b3a289edc29b9b1b0c5f19cb&amp;imgtype=0&amp;src=http%3A%2F%2Fstatic.open-open.com%2Flib%2FuploadImg%2F20160509%2F20160509070649_849.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文本框 1"/>
          <p:cNvSpPr txBox="1"/>
          <p:nvPr/>
        </p:nvSpPr>
        <p:spPr>
          <a:xfrm>
            <a:off x="4534833" y="4097581"/>
            <a:ext cx="2463825" cy="369332"/>
          </a:xfrm>
          <a:prstGeom prst="rect">
            <a:avLst/>
          </a:prstGeom>
          <a:noFill/>
        </p:spPr>
        <p:txBody>
          <a:bodyPr wrap="square" rtlCol="0">
            <a:spAutoFit/>
          </a:bodyPr>
          <a:lstStyle/>
          <a:p>
            <a:r>
              <a:rPr lang="en-US" altLang="zh-CN" sz="1800" dirty="0" smtClean="0">
                <a:solidFill>
                  <a:srgbClr val="FFFF00"/>
                </a:solidFill>
              </a:rPr>
              <a:t>(</a:t>
            </a:r>
            <a:r>
              <a:rPr lang="en-US" altLang="zh-CN" sz="1800" dirty="0" smtClean="0">
                <a:solidFill>
                  <a:schemeClr val="bg2"/>
                </a:solidFill>
              </a:rPr>
              <a:t>Audio File Format</a:t>
            </a:r>
            <a:r>
              <a:rPr lang="en-US" altLang="zh-CN" sz="1800" dirty="0" smtClean="0">
                <a:solidFill>
                  <a:srgbClr val="FFFF00"/>
                </a:solidFill>
              </a:rPr>
              <a:t>)</a:t>
            </a:r>
            <a:endParaRPr lang="zh-CN" altLang="en-US" sz="1800" dirty="0">
              <a:solidFill>
                <a:srgbClr val="FFFF00"/>
              </a:solidFill>
            </a:endParaRPr>
          </a:p>
        </p:txBody>
      </p:sp>
      <p:sp>
        <p:nvSpPr>
          <p:cNvPr id="6" name="矩形 5"/>
          <p:cNvSpPr/>
          <p:nvPr/>
        </p:nvSpPr>
        <p:spPr>
          <a:xfrm>
            <a:off x="4753309" y="3645024"/>
            <a:ext cx="1505990" cy="461665"/>
          </a:xfrm>
          <a:prstGeom prst="rect">
            <a:avLst/>
          </a:prstGeom>
          <a:solidFill>
            <a:srgbClr val="FF00FF"/>
          </a:solidFill>
        </p:spPr>
        <p:txBody>
          <a:bodyPr wrap="none">
            <a:spAutoFit/>
          </a:bodyPr>
          <a:lstStyle/>
          <a:p>
            <a:r>
              <a:rPr lang="en-US" altLang="zh-CN" dirty="0">
                <a:solidFill>
                  <a:schemeClr val="bg2"/>
                </a:solidFill>
              </a:rPr>
              <a:t>Audio File</a:t>
            </a:r>
            <a:endParaRPr lang="zh-CN" altLang="en-US" dirty="0">
              <a:solidFill>
                <a:schemeClr val="bg2"/>
              </a:solidFill>
            </a:endParaRPr>
          </a:p>
        </p:txBody>
      </p:sp>
      <p:sp>
        <p:nvSpPr>
          <p:cNvPr id="8" name="矩形 7"/>
          <p:cNvSpPr/>
          <p:nvPr/>
        </p:nvSpPr>
        <p:spPr bwMode="auto">
          <a:xfrm>
            <a:off x="4534833" y="4518991"/>
            <a:ext cx="2463825" cy="2262810"/>
          </a:xfrm>
          <a:prstGeom prst="rect">
            <a:avLst/>
          </a:prstGeom>
          <a:solidFill>
            <a:schemeClr val="accent1"/>
          </a:solidFill>
          <a:ln w="9525" cap="flat" cmpd="sng" algn="ctr">
            <a:solidFill>
              <a:schemeClr val="tx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p:txBody>
      </p:sp>
      <p:sp>
        <p:nvSpPr>
          <p:cNvPr id="9" name="文本框 8"/>
          <p:cNvSpPr txBox="1"/>
          <p:nvPr/>
        </p:nvSpPr>
        <p:spPr>
          <a:xfrm>
            <a:off x="4598284" y="5727810"/>
            <a:ext cx="2240422" cy="338554"/>
          </a:xfrm>
          <a:prstGeom prst="rect">
            <a:avLst/>
          </a:prstGeom>
          <a:noFill/>
        </p:spPr>
        <p:txBody>
          <a:bodyPr wrap="none" rtlCol="0">
            <a:spAutoFit/>
          </a:bodyPr>
          <a:lstStyle/>
          <a:p>
            <a:r>
              <a:rPr lang="en-US" altLang="zh-CN" sz="1600" dirty="0" smtClean="0">
                <a:solidFill>
                  <a:srgbClr val="FFFF00"/>
                </a:solidFill>
              </a:rPr>
              <a:t>(</a:t>
            </a:r>
            <a:r>
              <a:rPr lang="en-US" altLang="zh-CN" sz="1600" dirty="0" smtClean="0">
                <a:solidFill>
                  <a:schemeClr val="bg2"/>
                </a:solidFill>
              </a:rPr>
              <a:t>Audio Coding Format</a:t>
            </a:r>
            <a:r>
              <a:rPr lang="en-US" altLang="zh-CN" sz="1600" dirty="0" smtClean="0">
                <a:solidFill>
                  <a:srgbClr val="FFFF00"/>
                </a:solidFill>
              </a:rPr>
              <a:t>)</a:t>
            </a:r>
            <a:endParaRPr lang="zh-CN" altLang="en-US" sz="1600" dirty="0">
              <a:solidFill>
                <a:srgbClr val="FFFF00"/>
              </a:solidFill>
            </a:endParaRPr>
          </a:p>
        </p:txBody>
      </p:sp>
      <p:sp>
        <p:nvSpPr>
          <p:cNvPr id="13" name="矩形 12"/>
          <p:cNvSpPr/>
          <p:nvPr/>
        </p:nvSpPr>
        <p:spPr>
          <a:xfrm>
            <a:off x="5003235" y="5229200"/>
            <a:ext cx="1430520" cy="400110"/>
          </a:xfrm>
          <a:prstGeom prst="rect">
            <a:avLst/>
          </a:prstGeom>
          <a:solidFill>
            <a:schemeClr val="bg1"/>
          </a:solidFill>
        </p:spPr>
        <p:txBody>
          <a:bodyPr wrap="none">
            <a:spAutoFit/>
          </a:bodyPr>
          <a:lstStyle/>
          <a:p>
            <a:r>
              <a:rPr lang="en-US" altLang="zh-CN" sz="2000" dirty="0">
                <a:solidFill>
                  <a:schemeClr val="bg2"/>
                </a:solidFill>
              </a:rPr>
              <a:t>Audio </a:t>
            </a:r>
            <a:r>
              <a:rPr lang="en-US" altLang="zh-CN" sz="2000" dirty="0" smtClean="0">
                <a:solidFill>
                  <a:schemeClr val="bg2"/>
                </a:solidFill>
              </a:rPr>
              <a:t>Data</a:t>
            </a:r>
            <a:endParaRPr lang="zh-CN" altLang="en-US" sz="2000" dirty="0">
              <a:solidFill>
                <a:schemeClr val="bg2"/>
              </a:solidFill>
            </a:endParaRPr>
          </a:p>
        </p:txBody>
      </p:sp>
    </p:spTree>
    <p:extLst>
      <p:ext uri="{BB962C8B-B14F-4D97-AF65-F5344CB8AC3E}">
        <p14:creationId xmlns:p14="http://schemas.microsoft.com/office/powerpoint/2010/main" xmlns="" val="411372487"/>
      </p:ext>
    </p:extLst>
  </p:cSld>
  <p:clrMapOvr>
    <a:masterClrMapping/>
  </p:clrMapOvr>
  <p:transition spd="slow">
    <p:strips dir="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a:xfrm>
            <a:off x="525645" y="1124744"/>
            <a:ext cx="8064500" cy="1214437"/>
          </a:xfrm>
        </p:spPr>
        <p:txBody>
          <a:bodyPr/>
          <a:lstStyle/>
          <a:p>
            <a:pPr eaLnBrk="1" hangingPunct="1">
              <a:spcBef>
                <a:spcPct val="50000"/>
              </a:spcBef>
              <a:buClrTx/>
              <a:buSzPct val="80000"/>
            </a:pPr>
            <a:r>
              <a:rPr lang="en-US" altLang="zh-CN" kern="1200" dirty="0">
                <a:solidFill>
                  <a:srgbClr val="9900FF"/>
                </a:solidFill>
                <a:latin typeface="Times New Roman" panose="02020603050405020304" pitchFamily="18" charset="0"/>
                <a:ea typeface="楷体_GB2312" pitchFamily="1" charset="-122"/>
                <a:cs typeface="Times New Roman" panose="02020603050405020304" pitchFamily="18" charset="0"/>
              </a:rPr>
              <a:t>Audio Acquisition </a:t>
            </a:r>
            <a:endParaRPr lang="zh-CN" altLang="en-US" kern="1200" dirty="0">
              <a:solidFill>
                <a:srgbClr val="9900FF"/>
              </a:solidFill>
              <a:latin typeface="Times New Roman" panose="02020603050405020304" pitchFamily="18" charset="0"/>
              <a:ea typeface="楷体_GB2312" pitchFamily="1" charset="-122"/>
              <a:cs typeface="Times New Roman" panose="02020603050405020304" pitchFamily="18" charset="0"/>
            </a:endParaRPr>
          </a:p>
        </p:txBody>
      </p:sp>
      <p:sp>
        <p:nvSpPr>
          <p:cNvPr id="26628" name="Text Box 5"/>
          <p:cNvSpPr txBox="1">
            <a:spLocks noChangeArrowheads="1"/>
          </p:cNvSpPr>
          <p:nvPr/>
        </p:nvSpPr>
        <p:spPr bwMode="auto">
          <a:xfrm>
            <a:off x="864384" y="1710076"/>
            <a:ext cx="7416801"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b="0" dirty="0">
                <a:latin typeface="Times New Roman" panose="02020603050405020304" pitchFamily="18" charset="0"/>
                <a:ea typeface="宋体" panose="02010600030101010101" pitchFamily="2" charset="-122"/>
                <a:cs typeface="Times New Roman" panose="02020603050405020304" pitchFamily="18" charset="0"/>
              </a:rPr>
              <a:t>) Sound Recorder </a:t>
            </a:r>
            <a:r>
              <a:rPr lang="en-US" altLang="zh-CN" sz="2400" b="0" dirty="0" smtClean="0">
                <a:latin typeface="Times New Roman" panose="02020603050405020304" pitchFamily="18" charset="0"/>
                <a:ea typeface="宋体" panose="02010600030101010101" pitchFamily="2" charset="-122"/>
                <a:cs typeface="Times New Roman" panose="02020603050405020304" pitchFamily="18" charset="0"/>
              </a:rPr>
              <a:t>Software(</a:t>
            </a:r>
            <a:r>
              <a:rPr lang="en-US" altLang="zh-CN" sz="2400" b="0" dirty="0" err="1" smtClean="0">
                <a:latin typeface="Times New Roman" panose="02020603050405020304" pitchFamily="18" charset="0"/>
                <a:ea typeface="宋体" panose="02010600030101010101" pitchFamily="2" charset="-122"/>
                <a:cs typeface="Times New Roman" panose="02020603050405020304" pitchFamily="18" charset="0"/>
              </a:rPr>
              <a:t>eg</a:t>
            </a:r>
            <a:r>
              <a:rPr lang="en-US" altLang="zh-CN" sz="2400" b="0" dirty="0" smtClean="0">
                <a:latin typeface="Times New Roman" panose="02020603050405020304" pitchFamily="18" charset="0"/>
                <a:ea typeface="宋体" panose="02010600030101010101" pitchFamily="2" charset="-122"/>
                <a:cs typeface="Times New Roman" panose="02020603050405020304" pitchFamily="18" charset="0"/>
              </a:rPr>
              <a:t>. Sound </a:t>
            </a:r>
            <a:r>
              <a:rPr lang="en-US" altLang="zh-CN" sz="2400" b="0" dirty="0">
                <a:latin typeface="Times New Roman" panose="02020603050405020304" pitchFamily="18" charset="0"/>
                <a:ea typeface="宋体" panose="02010600030101010101" pitchFamily="2" charset="-122"/>
                <a:cs typeface="Times New Roman" panose="02020603050405020304" pitchFamily="18" charset="0"/>
              </a:rPr>
              <a:t>Recorder </a:t>
            </a:r>
            <a:r>
              <a:rPr lang="en-US" altLang="zh-CN" sz="2400" b="0" dirty="0" smtClean="0">
                <a:latin typeface="Times New Roman" panose="02020603050405020304" pitchFamily="18" charset="0"/>
                <a:ea typeface="宋体" panose="02010600030101010101" pitchFamily="2" charset="-122"/>
                <a:cs typeface="Times New Roman" panose="02020603050405020304" pitchFamily="18" charset="0"/>
              </a:rPr>
              <a:t>in Win 7)</a:t>
            </a:r>
            <a:endParaRPr lang="zh-CN" altLang="en-US" sz="2400" b="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buClrTx/>
              <a:buSzTx/>
              <a:buFontTx/>
              <a:buNone/>
            </a:pPr>
            <a:r>
              <a:rPr lang="en-US" altLang="zh-CN" sz="2400" b="0" dirty="0">
                <a:latin typeface="Times New Roman" panose="02020603050405020304" pitchFamily="18" charset="0"/>
                <a:ea typeface="宋体" panose="02010600030101010101" pitchFamily="2" charset="-122"/>
                <a:cs typeface="Times New Roman" panose="02020603050405020304" pitchFamily="18" charset="0"/>
              </a:rPr>
              <a:t>ii) Recording Studio</a:t>
            </a:r>
            <a:endParaRPr lang="zh-CN" altLang="en-US" sz="2400" b="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buClrTx/>
              <a:buSzTx/>
              <a:buFontTx/>
              <a:buNone/>
            </a:pPr>
            <a:r>
              <a:rPr lang="en-US" altLang="zh-CN" sz="2400" b="0" dirty="0">
                <a:latin typeface="Times New Roman" panose="02020603050405020304" pitchFamily="18" charset="0"/>
                <a:ea typeface="宋体" panose="02010600030101010101" pitchFamily="2" charset="-122"/>
                <a:cs typeface="Times New Roman" panose="02020603050405020304" pitchFamily="18" charset="0"/>
              </a:rPr>
              <a:t>iii) Audio CD, Audio </a:t>
            </a:r>
            <a:r>
              <a:rPr lang="en-US" altLang="zh-CN" sz="2400" b="0" dirty="0" smtClean="0">
                <a:latin typeface="Times New Roman" panose="02020603050405020304" pitchFamily="18" charset="0"/>
                <a:ea typeface="宋体" panose="02010600030101010101" pitchFamily="2" charset="-122"/>
                <a:cs typeface="Times New Roman" panose="02020603050405020304" pitchFamily="18" charset="0"/>
              </a:rPr>
              <a:t>Tape(</a:t>
            </a:r>
            <a:r>
              <a:rPr lang="en-US" altLang="zh-CN" sz="2400" b="0" dirty="0" err="1" smtClean="0">
                <a:latin typeface="Times New Roman" panose="02020603050405020304" pitchFamily="18" charset="0"/>
                <a:ea typeface="宋体" panose="02010600030101010101" pitchFamily="2" charset="-122"/>
                <a:cs typeface="Times New Roman" panose="02020603050405020304" pitchFamily="18" charset="0"/>
              </a:rPr>
              <a:t>eg</a:t>
            </a:r>
            <a:r>
              <a:rPr lang="en-US" altLang="zh-CN" sz="2400" b="0" dirty="0" smtClean="0">
                <a:latin typeface="Times New Roman" panose="02020603050405020304" pitchFamily="18" charset="0"/>
                <a:ea typeface="宋体" panose="02010600030101010101" pitchFamily="2" charset="-122"/>
                <a:cs typeface="Times New Roman" panose="02020603050405020304" pitchFamily="18" charset="0"/>
              </a:rPr>
              <a:t>. Window Media Player&gt;Ripping)</a:t>
            </a:r>
            <a:endParaRPr lang="zh-CN" altLang="en-US" sz="2400" b="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buClrTx/>
              <a:buSzTx/>
              <a:buFontTx/>
              <a:buNone/>
            </a:pPr>
            <a:r>
              <a:rPr lang="en-US" altLang="zh-CN" sz="2400" b="0" dirty="0">
                <a:latin typeface="Times New Roman" panose="02020603050405020304" pitchFamily="18" charset="0"/>
                <a:ea typeface="宋体" panose="02010600030101010101" pitchFamily="2" charset="-122"/>
                <a:cs typeface="Times New Roman" panose="02020603050405020304" pitchFamily="18" charset="0"/>
              </a:rPr>
              <a:t>iv) Digital Audio Library</a:t>
            </a:r>
            <a:endParaRPr lang="zh-CN" altLang="en-US" sz="2400" b="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629" name="Text Box 6"/>
          <p:cNvSpPr txBox="1">
            <a:spLocks noChangeArrowheads="1"/>
          </p:cNvSpPr>
          <p:nvPr/>
        </p:nvSpPr>
        <p:spPr bwMode="auto">
          <a:xfrm>
            <a:off x="525645" y="3964890"/>
            <a:ext cx="532765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Pct val="80000"/>
            </a:pPr>
            <a:r>
              <a:rPr lang="en-US" altLang="zh-CN" dirty="0" smtClean="0">
                <a:solidFill>
                  <a:srgbClr val="9900FF"/>
                </a:solidFill>
                <a:latin typeface="Times New Roman" panose="02020603050405020304" pitchFamily="18" charset="0"/>
                <a:cs typeface="Times New Roman" panose="02020603050405020304" pitchFamily="18" charset="0"/>
              </a:rPr>
              <a:t>Audio </a:t>
            </a:r>
            <a:r>
              <a:rPr lang="en-US" altLang="zh-CN" dirty="0">
                <a:solidFill>
                  <a:srgbClr val="9900FF"/>
                </a:solidFill>
                <a:latin typeface="Times New Roman" panose="02020603050405020304" pitchFamily="18" charset="0"/>
                <a:cs typeface="Times New Roman" panose="02020603050405020304" pitchFamily="18" charset="0"/>
              </a:rPr>
              <a:t>Processing</a:t>
            </a:r>
            <a:endParaRPr lang="zh-CN" altLang="en-US" dirty="0">
              <a:solidFill>
                <a:srgbClr val="9900FF"/>
              </a:solidFill>
              <a:latin typeface="Times New Roman" panose="02020603050405020304" pitchFamily="18" charset="0"/>
              <a:cs typeface="Times New Roman" panose="02020603050405020304" pitchFamily="18" charset="0"/>
            </a:endParaRPr>
          </a:p>
        </p:txBody>
      </p:sp>
      <p:sp>
        <p:nvSpPr>
          <p:cNvPr id="26630" name="Text Box 7"/>
          <p:cNvSpPr txBox="1">
            <a:spLocks noChangeArrowheads="1"/>
          </p:cNvSpPr>
          <p:nvPr/>
        </p:nvSpPr>
        <p:spPr bwMode="auto">
          <a:xfrm>
            <a:off x="849495" y="4544328"/>
            <a:ext cx="7416800"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b="0" dirty="0">
                <a:latin typeface="Times New Roman" panose="02020603050405020304" pitchFamily="18" charset="0"/>
                <a:ea typeface="宋体" panose="02010600030101010101" pitchFamily="2" charset="-122"/>
                <a:cs typeface="Times New Roman" panose="02020603050405020304" pitchFamily="18" charset="0"/>
              </a:rPr>
              <a:t>) Audio Edition, Mixing</a:t>
            </a:r>
            <a:endParaRPr lang="zh-CN" altLang="en-US" sz="2400" b="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buClrTx/>
              <a:buSzTx/>
              <a:buFontTx/>
              <a:buNone/>
            </a:pPr>
            <a:r>
              <a:rPr lang="en-US" altLang="zh-CN" sz="2400" b="0" dirty="0">
                <a:latin typeface="Times New Roman" panose="02020603050405020304" pitchFamily="18" charset="0"/>
                <a:ea typeface="宋体" panose="02010600030101010101" pitchFamily="2" charset="-122"/>
                <a:cs typeface="Times New Roman" panose="02020603050405020304" pitchFamily="18" charset="0"/>
              </a:rPr>
              <a:t>ii) Noise Reduction</a:t>
            </a:r>
            <a:endParaRPr lang="zh-CN" altLang="en-US" sz="2400" b="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buClrTx/>
              <a:buSzTx/>
            </a:pPr>
            <a:r>
              <a:rPr lang="en-US" altLang="zh-CN" sz="2400" b="0" dirty="0">
                <a:latin typeface="Times New Roman" panose="02020603050405020304" pitchFamily="18" charset="0"/>
                <a:ea typeface="宋体" panose="02010600030101010101" pitchFamily="2" charset="-122"/>
                <a:cs typeface="Times New Roman" panose="02020603050405020304" pitchFamily="18" charset="0"/>
              </a:rPr>
              <a:t>iii) Modulation, Delay, Echo Effects</a:t>
            </a:r>
            <a:endParaRPr lang="zh-CN" altLang="en-US" sz="2400" b="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Rectangle 32"/>
          <p:cNvSpPr>
            <a:spLocks noGrp="1" noChangeArrowheads="1"/>
          </p:cNvSpPr>
          <p:nvPr>
            <p:ph type="title"/>
          </p:nvPr>
        </p:nvSpPr>
        <p:spPr>
          <a:xfrm>
            <a:off x="539750" y="76200"/>
            <a:ext cx="8528050" cy="762000"/>
          </a:xfrm>
        </p:spPr>
        <p:txBody>
          <a:bodyPr/>
          <a:lstStyle/>
          <a:p>
            <a:pPr algn="ctr" eaLnBrk="1" hangingPunct="1">
              <a:defRPr/>
            </a:pPr>
            <a:r>
              <a:rPr lang="en-US" altLang="zh-CN" sz="3600" dirty="0" smtClean="0">
                <a:latin typeface="Times New Roman" panose="02020603050405020304" pitchFamily="18" charset="0"/>
                <a:cs typeface="Times New Roman" panose="02020603050405020304" pitchFamily="18" charset="0"/>
              </a:rPr>
              <a:t>2.4 </a:t>
            </a:r>
            <a:r>
              <a:rPr lang="en-US" altLang="zh-CN" sz="3600" dirty="0">
                <a:latin typeface="Times New Roman" panose="02020603050405020304" pitchFamily="18" charset="0"/>
                <a:cs typeface="Times New Roman" panose="02020603050405020304" pitchFamily="18" charset="0"/>
              </a:rPr>
              <a:t>Digital Audio Acquisition and Processing</a:t>
            </a:r>
          </a:p>
        </p:txBody>
      </p:sp>
    </p:spTree>
  </p:cSld>
  <p:clrMapOvr>
    <a:masterClrMapping/>
  </p:clrMapOvr>
  <p:transition spd="slow">
    <p:strips dir="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1"/>
          </p:nvPr>
        </p:nvSpPr>
        <p:spPr>
          <a:xfrm>
            <a:off x="539552" y="1052736"/>
            <a:ext cx="8064500" cy="5111774"/>
          </a:xfrm>
        </p:spPr>
        <p:txBody>
          <a:bodyPr/>
          <a:lstStyle/>
          <a:p>
            <a:pPr eaLnBrk="1" hangingPunct="1"/>
            <a:r>
              <a:rPr lang="en-US" altLang="zh-CN" sz="2800" dirty="0" smtClean="0">
                <a:solidFill>
                  <a:srgbClr val="9900FF"/>
                </a:solidFill>
                <a:latin typeface="Times New Roman" panose="02020603050405020304" pitchFamily="18" charset="0"/>
                <a:cs typeface="Times New Roman" panose="02020603050405020304" pitchFamily="18" charset="0"/>
              </a:rPr>
              <a:t>Audio signals</a:t>
            </a:r>
          </a:p>
          <a:p>
            <a:pPr marL="342900" indent="-342900" eaLnBrk="1" hangingPunct="1">
              <a:buFont typeface="Arial" panose="020B0604020202020204" pitchFamily="34" charset="0"/>
              <a:buChar char="•"/>
            </a:pPr>
            <a:r>
              <a:rPr lang="en-US" altLang="zh-CN" sz="2400" dirty="0" smtClean="0">
                <a:solidFill>
                  <a:srgbClr val="FF0000"/>
                </a:solidFill>
                <a:latin typeface="Times New Roman" panose="02020603050405020304" pitchFamily="18" charset="0"/>
                <a:cs typeface="Times New Roman" panose="02020603050405020304" pitchFamily="18" charset="0"/>
              </a:rPr>
              <a:t>Analog Signal</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an electrical representation of sound </a:t>
            </a:r>
            <a:r>
              <a:rPr lang="en-US" altLang="zh-CN" sz="2400" dirty="0" smtClean="0">
                <a:latin typeface="Times New Roman" panose="02020603050405020304" pitchFamily="18" charset="0"/>
                <a:cs typeface="Times New Roman" panose="02020603050405020304" pitchFamily="18" charset="0"/>
              </a:rPr>
              <a:t>originated by microphone</a:t>
            </a:r>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tape head</a:t>
            </a:r>
            <a:r>
              <a:rPr lang="en-US" altLang="zh-CN" sz="2400" dirty="0">
                <a:latin typeface="Times New Roman" panose="02020603050405020304" pitchFamily="18" charset="0"/>
                <a:cs typeface="Times New Roman" panose="02020603050405020304" pitchFamily="18" charset="0"/>
              </a:rPr>
              <a:t>. Loudspeakers or headphones convert an electrical audio signal into sound. </a:t>
            </a:r>
            <a:endParaRPr lang="en-US" altLang="zh-CN" sz="2400" dirty="0" smtClean="0">
              <a:latin typeface="Times New Roman" panose="02020603050405020304" pitchFamily="18" charset="0"/>
              <a:cs typeface="Times New Roman" panose="02020603050405020304" pitchFamily="18" charset="0"/>
            </a:endParaRPr>
          </a:p>
          <a:p>
            <a:pPr marL="342900" indent="-342900" eaLnBrk="1" hangingPunct="1">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eaLnBrk="1" hangingPunct="1">
              <a:buFont typeface="Arial" panose="020B0604020202020204" pitchFamily="34" charset="0"/>
              <a:buChar char="•"/>
            </a:pPr>
            <a:endParaRPr lang="en-US" altLang="zh-CN" sz="2400" dirty="0" smtClean="0">
              <a:latin typeface="Times New Roman" panose="02020603050405020304" pitchFamily="18" charset="0"/>
              <a:cs typeface="Times New Roman" panose="02020603050405020304" pitchFamily="18" charset="0"/>
            </a:endParaRPr>
          </a:p>
          <a:p>
            <a:pPr marL="342900" indent="-342900" eaLnBrk="1" hangingPunct="1">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eaLnBrk="1" hangingPunct="1">
              <a:buFont typeface="Arial" panose="020B0604020202020204" pitchFamily="34" charset="0"/>
              <a:buChar char="•"/>
            </a:pPr>
            <a:r>
              <a:rPr lang="en-US" altLang="zh-CN" sz="2400" dirty="0" smtClean="0">
                <a:solidFill>
                  <a:srgbClr val="FF0000"/>
                </a:solidFill>
                <a:latin typeface="Times New Roman" panose="02020603050405020304" pitchFamily="18" charset="0"/>
                <a:cs typeface="Times New Roman" panose="02020603050405020304" pitchFamily="18" charset="0"/>
              </a:rPr>
              <a:t>Digital Signal</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a discrete-time signal for which not only the time but also the amplitude has discrete values</a:t>
            </a:r>
            <a:endParaRPr lang="zh-CN" altLang="en-US" sz="2400" dirty="0" smtClean="0">
              <a:latin typeface="Times New Roman" panose="02020603050405020304" pitchFamily="18" charset="0"/>
              <a:cs typeface="Times New Roman" panose="02020603050405020304" pitchFamily="18" charset="0"/>
            </a:endParaRPr>
          </a:p>
          <a:p>
            <a:pPr eaLnBrk="1" hangingPunct="1">
              <a:buClr>
                <a:srgbClr val="9900FF"/>
              </a:buClr>
              <a:buSzPct val="80000"/>
            </a:pPr>
            <a:r>
              <a:rPr lang="zh-CN" altLang="en-US" sz="2800" dirty="0" smtClean="0">
                <a:latin typeface="Times New Roman" panose="02020603050405020304" pitchFamily="18" charset="0"/>
                <a:cs typeface="Times New Roman" panose="02020603050405020304" pitchFamily="18" charset="0"/>
              </a:rPr>
              <a:t> </a:t>
            </a:r>
            <a:endParaRPr lang="zh-CN" altLang="en-US" sz="2800" dirty="0" smtClean="0">
              <a:solidFill>
                <a:srgbClr val="9900FF"/>
              </a:solidFill>
              <a:latin typeface="Times New Roman" panose="02020603050405020304" pitchFamily="18" charset="0"/>
              <a:cs typeface="Times New Roman" panose="02020603050405020304" pitchFamily="18" charset="0"/>
            </a:endParaRPr>
          </a:p>
        </p:txBody>
      </p:sp>
      <p:sp>
        <p:nvSpPr>
          <p:cNvPr id="23" name="Rectangle 32"/>
          <p:cNvSpPr>
            <a:spLocks noGrp="1" noChangeArrowheads="1"/>
          </p:cNvSpPr>
          <p:nvPr>
            <p:ph type="title"/>
          </p:nvPr>
        </p:nvSpPr>
        <p:spPr>
          <a:xfrm>
            <a:off x="1371600" y="76200"/>
            <a:ext cx="6369050" cy="762000"/>
          </a:xfrm>
        </p:spPr>
        <p:txBody>
          <a:bodyPr/>
          <a:lstStyle/>
          <a:p>
            <a:pPr algn="ctr" eaLnBrk="1" hangingPunct="1">
              <a:defRPr/>
            </a:pPr>
            <a:r>
              <a:rPr lang="en-US" altLang="zh-CN"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2.2 </a:t>
            </a:r>
            <a:r>
              <a:rPr lang="en-US" altLang="zh-CN" dirty="0">
                <a:effectLst>
                  <a:outerShdw blurRad="38100" dist="38100" dir="2700000" algn="tl">
                    <a:srgbClr val="C0C0C0"/>
                  </a:outerShdw>
                </a:effectLst>
                <a:latin typeface="Times New Roman" panose="02020603050405020304" pitchFamily="18" charset="0"/>
                <a:cs typeface="Times New Roman" panose="02020603050405020304" pitchFamily="18" charset="0"/>
              </a:rPr>
              <a:t>Audio Digitalization</a:t>
            </a:r>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339752" y="4725144"/>
            <a:ext cx="4104456" cy="2165814"/>
          </a:xfrm>
          <a:prstGeom prst="rect">
            <a:avLst/>
          </a:prstGeom>
        </p:spPr>
      </p:pic>
      <p:sp>
        <p:nvSpPr>
          <p:cNvPr id="28" name="Freeform 8"/>
          <p:cNvSpPr/>
          <p:nvPr/>
        </p:nvSpPr>
        <p:spPr bwMode="auto">
          <a:xfrm>
            <a:off x="3131840" y="2708920"/>
            <a:ext cx="2520280" cy="1152128"/>
          </a:xfrm>
          <a:custGeom>
            <a:avLst/>
            <a:gdLst>
              <a:gd name="T0" fmla="*/ 0 w 1440"/>
              <a:gd name="T1" fmla="*/ 6 h 1248"/>
              <a:gd name="T2" fmla="*/ 14 w 1440"/>
              <a:gd name="T3" fmla="*/ 0 h 1248"/>
              <a:gd name="T4" fmla="*/ 27 w 1440"/>
              <a:gd name="T5" fmla="*/ 6 h 1248"/>
              <a:gd name="T6" fmla="*/ 42 w 1440"/>
              <a:gd name="T7" fmla="*/ 11 h 1248"/>
              <a:gd name="T8" fmla="*/ 55 w 1440"/>
              <a:gd name="T9" fmla="*/ 6 h 1248"/>
              <a:gd name="T10" fmla="*/ 0 60000 65536"/>
              <a:gd name="T11" fmla="*/ 0 60000 65536"/>
              <a:gd name="T12" fmla="*/ 0 60000 65536"/>
              <a:gd name="T13" fmla="*/ 0 60000 65536"/>
              <a:gd name="T14" fmla="*/ 0 60000 65536"/>
              <a:gd name="T15" fmla="*/ 0 w 1440"/>
              <a:gd name="T16" fmla="*/ 0 h 1248"/>
              <a:gd name="T17" fmla="*/ 1440 w 1440"/>
              <a:gd name="T18" fmla="*/ 1248 h 1248"/>
            </a:gdLst>
            <a:ahLst/>
            <a:cxnLst>
              <a:cxn ang="T10">
                <a:pos x="T0" y="T1"/>
              </a:cxn>
              <a:cxn ang="T11">
                <a:pos x="T2" y="T3"/>
              </a:cxn>
              <a:cxn ang="T12">
                <a:pos x="T4" y="T5"/>
              </a:cxn>
              <a:cxn ang="T13">
                <a:pos x="T6" y="T7"/>
              </a:cxn>
              <a:cxn ang="T14">
                <a:pos x="T8" y="T9"/>
              </a:cxn>
            </a:cxnLst>
            <a:rect l="T15" t="T16" r="T17" b="T18"/>
            <a:pathLst>
              <a:path w="1440" h="1248">
                <a:moveTo>
                  <a:pt x="0" y="624"/>
                </a:moveTo>
                <a:cubicBezTo>
                  <a:pt x="120" y="312"/>
                  <a:pt x="240" y="0"/>
                  <a:pt x="360" y="0"/>
                </a:cubicBezTo>
                <a:cubicBezTo>
                  <a:pt x="480" y="0"/>
                  <a:pt x="600" y="416"/>
                  <a:pt x="720" y="624"/>
                </a:cubicBezTo>
                <a:cubicBezTo>
                  <a:pt x="840" y="832"/>
                  <a:pt x="960" y="1248"/>
                  <a:pt x="1080" y="1248"/>
                </a:cubicBezTo>
                <a:cubicBezTo>
                  <a:pt x="1200" y="1248"/>
                  <a:pt x="1320" y="936"/>
                  <a:pt x="1440" y="624"/>
                </a:cubicBezTo>
              </a:path>
            </a:pathLst>
          </a:custGeom>
          <a:noFill/>
          <a:ln w="9525">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Tree>
  </p:cSld>
  <p:clrMapOvr>
    <a:masterClrMapping/>
  </p:clrMapOvr>
  <p:transition spd="slow">
    <p:strips dir="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1746" name="Picture 2" descr="23&#10;4.4 Digital Audio&#10;• Quality factors for digital audio file :&#10;1. Sampling Rate&#10;2. Sample Size (resolution)&#10;• the number ..."/>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0722" name="Picture 2" descr="24&#10;4.4 Digital Audio&#10;• Other than that, it also depends on:&#10;– The quality of original audio source.&#10;– The quality of captu..."/>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29698" name="Picture 2" descr="25&#10;4.4 Digital Audio&#10;• More advanced Digital audio editing software:&#10;– One of the most powerful and professional PC-based ..."/>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900113" y="76200"/>
            <a:ext cx="8243887" cy="762000"/>
          </a:xfrm>
        </p:spPr>
        <p:txBody>
          <a:bodyPr/>
          <a:lstStyle/>
          <a:p>
            <a:pPr algn="ctr" eaLnBrk="1" hangingPunct="1">
              <a:defRPr/>
            </a:pPr>
            <a:r>
              <a:rPr lang="zh-CN" altLang="en-US" sz="3200" dirty="0" smtClean="0">
                <a:latin typeface="Times New Roman" panose="02020603050405020304" pitchFamily="18" charset="0"/>
                <a:cs typeface="Times New Roman" panose="02020603050405020304" pitchFamily="18" charset="0"/>
              </a:rPr>
              <a:t>2.</a:t>
            </a:r>
            <a:r>
              <a:rPr lang="en-US" altLang="zh-CN" sz="3200" dirty="0" smtClean="0">
                <a:latin typeface="Times New Roman" panose="02020603050405020304" pitchFamily="18" charset="0"/>
                <a:cs typeface="Times New Roman" panose="02020603050405020304" pitchFamily="18" charset="0"/>
              </a:rPr>
              <a:t>6</a:t>
            </a:r>
            <a:r>
              <a:rPr lang="zh-CN" altLang="en-US" sz="3200" dirty="0" smtClean="0">
                <a:latin typeface="Times New Roman" panose="02020603050405020304" pitchFamily="18" charset="0"/>
                <a:cs typeface="Times New Roman" panose="02020603050405020304" pitchFamily="18" charset="0"/>
              </a:rPr>
              <a:t> </a:t>
            </a:r>
            <a:r>
              <a:rPr lang="en-US" altLang="zh-CN" sz="3200" dirty="0" smtClean="0">
                <a:latin typeface="Times New Roman" panose="02020603050405020304" pitchFamily="18" charset="0"/>
                <a:cs typeface="Times New Roman" panose="02020603050405020304" pitchFamily="18" charset="0"/>
              </a:rPr>
              <a:t>Sound Card and </a:t>
            </a:r>
            <a:r>
              <a:rPr lang="en-US" altLang="zh-CN" sz="3200" dirty="0" err="1" smtClean="0">
                <a:latin typeface="Times New Roman" panose="02020603050405020304" pitchFamily="18" charset="0"/>
                <a:cs typeface="Times New Roman" panose="02020603050405020304" pitchFamily="18" charset="0"/>
              </a:rPr>
              <a:t>Electroacoustic</a:t>
            </a:r>
            <a:r>
              <a:rPr lang="en-US" altLang="zh-CN" sz="3200" dirty="0" smtClean="0">
                <a:latin typeface="Times New Roman" panose="02020603050405020304" pitchFamily="18" charset="0"/>
                <a:cs typeface="Times New Roman" panose="02020603050405020304" pitchFamily="18" charset="0"/>
              </a:rPr>
              <a:t> Equipment</a:t>
            </a:r>
            <a:endParaRPr lang="zh-CN" altLang="en-US" sz="3200" dirty="0" smtClean="0">
              <a:latin typeface="Times New Roman" panose="02020603050405020304" pitchFamily="18" charset="0"/>
              <a:cs typeface="Times New Roman" panose="02020603050405020304" pitchFamily="18" charset="0"/>
            </a:endParaRPr>
          </a:p>
        </p:txBody>
      </p:sp>
      <p:sp>
        <p:nvSpPr>
          <p:cNvPr id="30724" name="Rectangle 3"/>
          <p:cNvSpPr>
            <a:spLocks noGrp="1" noChangeArrowheads="1"/>
          </p:cNvSpPr>
          <p:nvPr>
            <p:ph type="body" idx="1"/>
          </p:nvPr>
        </p:nvSpPr>
        <p:spPr>
          <a:xfrm>
            <a:off x="395536" y="1143000"/>
            <a:ext cx="8640514" cy="5022304"/>
          </a:xfrm>
        </p:spPr>
        <p:txBody>
          <a:bodyPr/>
          <a:lstStyle/>
          <a:p>
            <a:pPr eaLnBrk="1" hangingPunct="1"/>
            <a:r>
              <a:rPr lang="en-US" altLang="zh-CN" dirty="0" smtClean="0">
                <a:solidFill>
                  <a:srgbClr val="008080"/>
                </a:solidFill>
                <a:latin typeface="Times New Roman" panose="02020603050405020304" pitchFamily="18" charset="0"/>
                <a:cs typeface="Times New Roman" panose="02020603050405020304" pitchFamily="18" charset="0"/>
              </a:rPr>
              <a:t>Sound Card</a:t>
            </a:r>
            <a:endParaRPr lang="zh-CN" altLang="en-US" dirty="0" smtClean="0">
              <a:solidFill>
                <a:srgbClr val="008080"/>
              </a:solidFill>
              <a:latin typeface="Times New Roman" panose="02020603050405020304" pitchFamily="18" charset="0"/>
              <a:cs typeface="Times New Roman" panose="02020603050405020304" pitchFamily="18" charset="0"/>
            </a:endParaRPr>
          </a:p>
          <a:p>
            <a:pPr marL="457200" indent="-457200" eaLnBrk="1" hangingPunct="1">
              <a:buClr>
                <a:srgbClr val="9900FF"/>
              </a:buClr>
              <a:buSzPct val="80000"/>
              <a:buFont typeface="Arial" panose="020B0604020202020204" pitchFamily="34" charset="0"/>
              <a:buChar char="•"/>
            </a:pPr>
            <a:r>
              <a:rPr lang="en-US" altLang="zh-CN" sz="2800" b="0" dirty="0" smtClean="0">
                <a:latin typeface="Times New Roman" panose="02020603050405020304" pitchFamily="18" charset="0"/>
                <a:cs typeface="Times New Roman" panose="02020603050405020304" pitchFamily="18" charset="0"/>
              </a:rPr>
              <a:t>An </a:t>
            </a:r>
            <a:r>
              <a:rPr lang="en-US" altLang="zh-CN" sz="2800" b="0" dirty="0">
                <a:latin typeface="Times New Roman" panose="02020603050405020304" pitchFamily="18" charset="0"/>
                <a:cs typeface="Times New Roman" panose="02020603050405020304" pitchFamily="18" charset="0"/>
              </a:rPr>
              <a:t>internal expansion card that facilitates </a:t>
            </a:r>
            <a:r>
              <a:rPr lang="en-US" altLang="zh-CN" sz="2800" b="0" dirty="0" smtClean="0">
                <a:latin typeface="Times New Roman" panose="02020603050405020304" pitchFamily="18" charset="0"/>
                <a:cs typeface="Times New Roman" panose="02020603050405020304" pitchFamily="18" charset="0"/>
              </a:rPr>
              <a:t>input </a:t>
            </a:r>
            <a:r>
              <a:rPr lang="en-US" altLang="zh-CN" sz="2800" b="0" dirty="0">
                <a:latin typeface="Times New Roman" panose="02020603050405020304" pitchFamily="18" charset="0"/>
                <a:cs typeface="Times New Roman" panose="02020603050405020304" pitchFamily="18" charset="0"/>
              </a:rPr>
              <a:t>and output of audio signals to and from a computer under control of computer programs</a:t>
            </a:r>
            <a:r>
              <a:rPr lang="en-US" altLang="zh-CN" sz="2800" b="0" dirty="0" smtClean="0">
                <a:latin typeface="Times New Roman" panose="02020603050405020304" pitchFamily="18" charset="0"/>
                <a:cs typeface="Times New Roman" panose="02020603050405020304" pitchFamily="18" charset="0"/>
              </a:rPr>
              <a:t>..</a:t>
            </a:r>
          </a:p>
          <a:p>
            <a:pPr eaLnBrk="1" hangingPunct="1">
              <a:buClr>
                <a:srgbClr val="9900FF"/>
              </a:buClr>
              <a:buSzPct val="80000"/>
            </a:pPr>
            <a:endParaRPr lang="zh-CN" altLang="en-US" sz="2800" b="0" dirty="0" smtClean="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67744" y="3713811"/>
            <a:ext cx="4161803" cy="2450794"/>
          </a:xfrm>
          <a:prstGeom prst="rect">
            <a:avLst/>
          </a:prstGeom>
        </p:spPr>
      </p:pic>
    </p:spTree>
  </p:cSld>
  <p:clrMapOvr>
    <a:masterClrMapping/>
  </p:clrMapOvr>
  <p:transition spd="slow">
    <p:strips dir="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900113" y="76200"/>
            <a:ext cx="8243887" cy="762000"/>
          </a:xfrm>
        </p:spPr>
        <p:txBody>
          <a:bodyPr/>
          <a:lstStyle/>
          <a:p>
            <a:pPr algn="ctr" eaLnBrk="1" hangingPunct="1">
              <a:defRPr/>
            </a:pPr>
            <a:r>
              <a:rPr lang="en-US" altLang="zh-CN" sz="3200" dirty="0">
                <a:latin typeface="Times New Roman" panose="02020603050405020304" pitchFamily="18" charset="0"/>
                <a:cs typeface="Times New Roman" panose="02020603050405020304" pitchFamily="18" charset="0"/>
              </a:rPr>
              <a:t>Integrated sound hardware on PC motherboards</a:t>
            </a:r>
          </a:p>
        </p:txBody>
      </p:sp>
      <p:sp>
        <p:nvSpPr>
          <p:cNvPr id="30724" name="Rectangle 3"/>
          <p:cNvSpPr>
            <a:spLocks noGrp="1" noChangeArrowheads="1"/>
          </p:cNvSpPr>
          <p:nvPr>
            <p:ph type="body" idx="1"/>
          </p:nvPr>
        </p:nvSpPr>
        <p:spPr>
          <a:xfrm>
            <a:off x="179512" y="1143000"/>
            <a:ext cx="8568952" cy="5022304"/>
          </a:xfrm>
        </p:spPr>
        <p:txBody>
          <a:bodyPr/>
          <a:lstStyle/>
          <a:p>
            <a:pPr marL="457200" indent="-457200" eaLnBrk="1" hangingPunct="1">
              <a:buClr>
                <a:srgbClr val="9900FF"/>
              </a:buClr>
              <a:buSzPct val="80000"/>
              <a:buFont typeface="Arial" panose="020B0604020202020204" pitchFamily="34" charset="0"/>
              <a:buChar char="•"/>
            </a:pPr>
            <a:r>
              <a:rPr lang="en-US" altLang="zh-CN" sz="2800" b="0" dirty="0" smtClean="0">
                <a:latin typeface="Times New Roman" panose="02020603050405020304" pitchFamily="18" charset="0"/>
                <a:cs typeface="Times New Roman" panose="02020603050405020304" pitchFamily="18" charset="0"/>
              </a:rPr>
              <a:t>In </a:t>
            </a:r>
            <a:r>
              <a:rPr lang="en-US" altLang="zh-CN" sz="2800" b="0" dirty="0">
                <a:latin typeface="Times New Roman" panose="02020603050405020304" pitchFamily="18" charset="0"/>
                <a:cs typeface="Times New Roman" panose="02020603050405020304" pitchFamily="18" charset="0"/>
              </a:rPr>
              <a:t>the late 1990s many computer manufacturers began to replace plug-in soundcards with a "codec" chip </a:t>
            </a:r>
            <a:r>
              <a:rPr lang="en-US" altLang="zh-CN" sz="2800" b="0" dirty="0" smtClean="0">
                <a:latin typeface="Times New Roman" panose="02020603050405020304" pitchFamily="18" charset="0"/>
                <a:cs typeface="Times New Roman" panose="02020603050405020304" pitchFamily="18" charset="0"/>
              </a:rPr>
              <a:t>integrated </a:t>
            </a:r>
            <a:r>
              <a:rPr lang="en-US" altLang="zh-CN" sz="2800" b="0" dirty="0">
                <a:latin typeface="Times New Roman" panose="02020603050405020304" pitchFamily="18" charset="0"/>
                <a:cs typeface="Times New Roman" panose="02020603050405020304" pitchFamily="18" charset="0"/>
              </a:rPr>
              <a:t>into the motherboard. </a:t>
            </a:r>
            <a:endParaRPr lang="en-US" altLang="zh-CN" sz="2800" b="0" dirty="0" smtClean="0">
              <a:latin typeface="Times New Roman" panose="02020603050405020304" pitchFamily="18" charset="0"/>
              <a:cs typeface="Times New Roman" panose="02020603050405020304" pitchFamily="18" charset="0"/>
            </a:endParaRPr>
          </a:p>
          <a:p>
            <a:pPr marL="457200" indent="-457200" eaLnBrk="1" hangingPunct="1">
              <a:buClr>
                <a:srgbClr val="9900FF"/>
              </a:buClr>
              <a:buSzPct val="80000"/>
              <a:buFont typeface="Arial" panose="020B0604020202020204" pitchFamily="34" charset="0"/>
              <a:buChar char="•"/>
            </a:pPr>
            <a:r>
              <a:rPr lang="en-US" altLang="zh-CN" sz="2800" b="0" dirty="0">
                <a:latin typeface="Times New Roman" panose="02020603050405020304" pitchFamily="18" charset="0"/>
                <a:ea typeface="宋体" panose="02010600030101010101" pitchFamily="2" charset="-122"/>
                <a:cs typeface="Times New Roman" panose="02020603050405020304" pitchFamily="18" charset="0"/>
              </a:rPr>
              <a:t>The integrated sound system is often still referred to as a "sound card</a:t>
            </a:r>
            <a:r>
              <a:rPr lang="en-US" altLang="zh-CN" sz="2800" b="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800" b="0" dirty="0" smtClean="0">
              <a:latin typeface="Times New Roman" panose="02020603050405020304" pitchFamily="18" charset="0"/>
              <a:cs typeface="Times New Roman" panose="02020603050405020304" pitchFamily="18" charset="0"/>
            </a:endParaRPr>
          </a:p>
          <a:p>
            <a:pPr marL="457200" indent="-457200" eaLnBrk="1" hangingPunct="1">
              <a:buClr>
                <a:srgbClr val="9900FF"/>
              </a:buClr>
              <a:buSzPct val="80000"/>
              <a:buFont typeface="Arial" panose="020B0604020202020204" pitchFamily="34" charset="0"/>
              <a:buChar char="•"/>
            </a:pPr>
            <a:r>
              <a:rPr lang="en-US" altLang="zh-CN" sz="2800" b="0" dirty="0">
                <a:latin typeface="Times New Roman" panose="02020603050405020304" pitchFamily="18" charset="0"/>
                <a:ea typeface="宋体" panose="02010600030101010101" pitchFamily="2" charset="-122"/>
                <a:cs typeface="Times New Roman" panose="02020603050405020304" pitchFamily="18" charset="0"/>
              </a:rPr>
              <a:t>The best plug-in cards, which use better and more expensive components, can achieve higher quality than integrated sound. </a:t>
            </a:r>
            <a:endParaRPr lang="zh-CN" altLang="en-US" sz="2800" b="0" dirty="0" smtClean="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491880" y="4797152"/>
            <a:ext cx="4914552" cy="2060848"/>
          </a:xfrm>
          <a:prstGeom prst="rect">
            <a:avLst/>
          </a:prstGeom>
        </p:spPr>
      </p:pic>
    </p:spTree>
  </p:cSld>
  <p:clrMapOvr>
    <a:masterClrMapping/>
  </p:clrMapOvr>
  <p:transition spd="slow">
    <p:strips dir="r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1746" name="Slide Number Placeholder 3"/>
          <p:cNvSpPr>
            <a:spLocks noGrp="1"/>
          </p:cNvSpPr>
          <p:nvPr>
            <p:ph type="sldNum" sz="quarter" idx="10"/>
          </p:nvPr>
        </p:nvSpPr>
        <p:spPr>
          <a:xfrm>
            <a:off x="7835900" y="6227606"/>
            <a:ext cx="838200" cy="30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zh-CN" altLang="en-US" sz="1400" b="0" dirty="0" smtClean="0">
                <a:latin typeface="Times New Roman" panose="02020603050405020304" pitchFamily="18" charset="0"/>
                <a:ea typeface="宋体" panose="02010600030101010101" pitchFamily="2" charset="-122"/>
                <a:cs typeface="Times New Roman" panose="02020603050405020304" pitchFamily="18" charset="0"/>
              </a:rPr>
              <a:t>2-</a:t>
            </a:r>
            <a:fld id="{F88A354D-0428-4A1D-9891-A63E233F4185}" type="slidenum">
              <a:rPr kumimoji="0" lang="zh-CN" altLang="en-US" sz="1400" b="0" smtClean="0">
                <a:latin typeface="Times New Roman" panose="02020603050405020304" pitchFamily="18" charset="0"/>
                <a:ea typeface="宋体" panose="02010600030101010101" pitchFamily="2" charset="-122"/>
                <a:cs typeface="Times New Roman" panose="02020603050405020304" pitchFamily="18" charset="0"/>
              </a:rPr>
              <a:pPr>
                <a:spcBef>
                  <a:spcPct val="0"/>
                </a:spcBef>
                <a:buClrTx/>
                <a:buSzTx/>
                <a:buFontTx/>
                <a:buNone/>
              </a:pPr>
              <a:t>55</a:t>
            </a:fld>
            <a:endParaRPr kumimoji="0" lang="en-US" altLang="zh-CN" sz="1400" b="0" dirty="0" smtClean="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Group 47"/>
          <p:cNvGrpSpPr/>
          <p:nvPr/>
        </p:nvGrpSpPr>
        <p:grpSpPr bwMode="auto">
          <a:xfrm>
            <a:off x="152401" y="2514600"/>
            <a:ext cx="8921750" cy="4343400"/>
            <a:chOff x="113" y="1749"/>
            <a:chExt cx="5489" cy="2272"/>
          </a:xfrm>
        </p:grpSpPr>
        <p:sp>
          <p:nvSpPr>
            <p:cNvPr id="31750" name="Text Box 5"/>
            <p:cNvSpPr txBox="1">
              <a:spLocks noChangeArrowheads="1"/>
            </p:cNvSpPr>
            <p:nvPr/>
          </p:nvSpPr>
          <p:spPr bwMode="auto">
            <a:xfrm>
              <a:off x="4484" y="1989"/>
              <a:ext cx="676"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600" b="0">
                  <a:latin typeface="Times New Roman" panose="02020603050405020304" pitchFamily="18" charset="0"/>
                  <a:ea typeface="宋体" panose="02010600030101010101" pitchFamily="2" charset="-122"/>
                  <a:cs typeface="Times New Roman" panose="02020603050405020304" pitchFamily="18" charset="0"/>
                </a:rPr>
                <a:t>Line out</a:t>
              </a:r>
              <a:endParaRPr lang="zh-CN" altLang="en-US" sz="1600"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751" name="Text Box 6"/>
            <p:cNvSpPr txBox="1">
              <a:spLocks noChangeArrowheads="1"/>
            </p:cNvSpPr>
            <p:nvPr/>
          </p:nvSpPr>
          <p:spPr bwMode="auto">
            <a:xfrm>
              <a:off x="1500" y="3351"/>
              <a:ext cx="2596" cy="258"/>
            </a:xfrm>
            <a:prstGeom prst="rect">
              <a:avLst/>
            </a:prstGeom>
            <a:noFill/>
            <a:ln w="12700">
              <a:solidFill>
                <a:schemeClr val="tx1"/>
              </a:solidFill>
              <a:miter lim="800000"/>
            </a:ln>
            <a:extLst>
              <a:ext uri="{909E8E84-426E-40DD-AFC4-6F175D3DCCD1}">
                <a14:hiddenFill xmlns:a14="http://schemas.microsoft.com/office/drawing/2010/main" xmlns="">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Times New Roman" panose="02020603050405020304" pitchFamily="18" charset="0"/>
                  <a:ea typeface="宋体" panose="02010600030101010101" pitchFamily="2" charset="-122"/>
                  <a:cs typeface="Times New Roman" panose="02020603050405020304" pitchFamily="18" charset="0"/>
                </a:rPr>
                <a:t>Card bus Interface</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752" name="Text Box 7"/>
            <p:cNvSpPr txBox="1">
              <a:spLocks noChangeArrowheads="1"/>
            </p:cNvSpPr>
            <p:nvPr/>
          </p:nvSpPr>
          <p:spPr bwMode="auto">
            <a:xfrm>
              <a:off x="1500" y="2879"/>
              <a:ext cx="1469" cy="252"/>
            </a:xfrm>
            <a:prstGeom prst="rect">
              <a:avLst/>
            </a:prstGeom>
            <a:noFill/>
            <a:ln w="12700">
              <a:solidFill>
                <a:schemeClr val="tx1"/>
              </a:solidFill>
              <a:miter lim="800000"/>
            </a:ln>
            <a:extLst>
              <a:ext uri="{909E8E84-426E-40DD-AFC4-6F175D3DCCD1}">
                <a14:hiddenFill xmlns:a14="http://schemas.microsoft.com/office/drawing/2010/main" xmlns="">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Audio Processor</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753" name="Text Box 8"/>
            <p:cNvSpPr txBox="1">
              <a:spLocks noChangeArrowheads="1"/>
            </p:cNvSpPr>
            <p:nvPr/>
          </p:nvSpPr>
          <p:spPr bwMode="auto">
            <a:xfrm>
              <a:off x="3152" y="2919"/>
              <a:ext cx="1332" cy="233"/>
            </a:xfrm>
            <a:prstGeom prst="rect">
              <a:avLst/>
            </a:prstGeom>
            <a:noFill/>
            <a:ln w="12700">
              <a:solidFill>
                <a:schemeClr val="tx1"/>
              </a:solidFill>
              <a:miter lim="800000"/>
            </a:ln>
            <a:extLst>
              <a:ext uri="{909E8E84-426E-40DD-AFC4-6F175D3DCCD1}">
                <a14:hiddenFill xmlns:a14="http://schemas.microsoft.com/office/drawing/2010/main" xmlns="">
                  <a:solidFill>
                    <a:srgbClr val="FFFFFF"/>
                  </a:solidFill>
                </a14:hiddenFill>
              </a:ext>
            </a:extLst>
          </p:spPr>
          <p:txBody>
            <a:bodyPr wrap="square">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Music Synthesizer</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754" name="Text Box 9"/>
            <p:cNvSpPr txBox="1">
              <a:spLocks noChangeArrowheads="1"/>
            </p:cNvSpPr>
            <p:nvPr/>
          </p:nvSpPr>
          <p:spPr bwMode="auto">
            <a:xfrm>
              <a:off x="1499" y="2405"/>
              <a:ext cx="837" cy="233"/>
            </a:xfrm>
            <a:prstGeom prst="rect">
              <a:avLst/>
            </a:prstGeom>
            <a:noFill/>
            <a:ln w="12700">
              <a:solidFill>
                <a:schemeClr val="tx1"/>
              </a:solidFill>
              <a:miter lim="800000"/>
            </a:ln>
            <a:extLst>
              <a:ext uri="{909E8E84-426E-40DD-AFC4-6F175D3DCCD1}">
                <a14:hiddenFill xmlns:a14="http://schemas.microsoft.com/office/drawing/2010/main" xmlns="">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b="0">
                  <a:latin typeface="Times New Roman" panose="02020603050405020304" pitchFamily="18" charset="0"/>
                  <a:ea typeface="宋体" panose="02010600030101010101" pitchFamily="2" charset="-122"/>
                  <a:cs typeface="Times New Roman" panose="02020603050405020304" pitchFamily="18" charset="0"/>
                </a:rPr>
                <a:t>A/D</a:t>
              </a:r>
              <a:r>
                <a:rPr lang="zh-CN" altLang="en-US" sz="1800" b="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b="0">
                  <a:latin typeface="Times New Roman" panose="02020603050405020304" pitchFamily="18" charset="0"/>
                  <a:ea typeface="宋体" panose="02010600030101010101" pitchFamily="2" charset="-122"/>
                  <a:cs typeface="Times New Roman" panose="02020603050405020304" pitchFamily="18" charset="0"/>
                </a:rPr>
                <a:t>&amp; D/A</a:t>
              </a:r>
            </a:p>
          </p:txBody>
        </p:sp>
        <p:sp>
          <p:nvSpPr>
            <p:cNvPr id="31755" name="Text Box 10"/>
            <p:cNvSpPr txBox="1">
              <a:spLocks noChangeArrowheads="1"/>
            </p:cNvSpPr>
            <p:nvPr/>
          </p:nvSpPr>
          <p:spPr bwMode="auto">
            <a:xfrm>
              <a:off x="4892" y="2936"/>
              <a:ext cx="432"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MIDI</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756" name="Text Box 11"/>
            <p:cNvSpPr txBox="1">
              <a:spLocks noChangeArrowheads="1"/>
            </p:cNvSpPr>
            <p:nvPr/>
          </p:nvSpPr>
          <p:spPr bwMode="auto">
            <a:xfrm>
              <a:off x="2560" y="1861"/>
              <a:ext cx="537"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Mixer</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757" name="Rectangle 12"/>
            <p:cNvSpPr>
              <a:spLocks noChangeArrowheads="1"/>
            </p:cNvSpPr>
            <p:nvPr/>
          </p:nvSpPr>
          <p:spPr bwMode="auto">
            <a:xfrm>
              <a:off x="1500" y="1783"/>
              <a:ext cx="2600" cy="408"/>
            </a:xfrm>
            <a:prstGeom prst="rect">
              <a:avLst/>
            </a:prstGeom>
            <a:noFill/>
            <a:ln w="12700">
              <a:solidFill>
                <a:schemeClr val="tx1"/>
              </a:solidFill>
              <a:miter lim="800000"/>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758" name="Line 13"/>
            <p:cNvSpPr>
              <a:spLocks noChangeShapeType="1"/>
            </p:cNvSpPr>
            <p:nvPr/>
          </p:nvSpPr>
          <p:spPr bwMode="auto">
            <a:xfrm flipV="1">
              <a:off x="1892" y="2191"/>
              <a:ext cx="0" cy="216"/>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xmlns="">
                  <a:noFill/>
                </a14:hiddenFill>
              </a:ext>
            </a:extLst>
          </p:spPr>
          <p:txBody>
            <a:bodyPr/>
            <a:lstStyle/>
            <a:p>
              <a:endParaRPr lang="zh-CN" altLang="en-US"/>
            </a:p>
          </p:txBody>
        </p:sp>
        <p:sp>
          <p:nvSpPr>
            <p:cNvPr id="31759" name="Line 14"/>
            <p:cNvSpPr>
              <a:spLocks noChangeShapeType="1"/>
            </p:cNvSpPr>
            <p:nvPr/>
          </p:nvSpPr>
          <p:spPr bwMode="auto">
            <a:xfrm flipV="1">
              <a:off x="1892" y="2663"/>
              <a:ext cx="0" cy="216"/>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xmlns="">
                  <a:noFill/>
                </a14:hiddenFill>
              </a:ext>
            </a:extLst>
          </p:spPr>
          <p:txBody>
            <a:bodyPr/>
            <a:lstStyle/>
            <a:p>
              <a:endParaRPr lang="zh-CN" altLang="en-US"/>
            </a:p>
          </p:txBody>
        </p:sp>
        <p:sp>
          <p:nvSpPr>
            <p:cNvPr id="31760" name="Line 15"/>
            <p:cNvSpPr>
              <a:spLocks noChangeShapeType="1"/>
            </p:cNvSpPr>
            <p:nvPr/>
          </p:nvSpPr>
          <p:spPr bwMode="auto">
            <a:xfrm flipV="1">
              <a:off x="1892" y="3135"/>
              <a:ext cx="0" cy="216"/>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xmlns="">
                  <a:noFill/>
                </a14:hiddenFill>
              </a:ext>
            </a:extLst>
          </p:spPr>
          <p:txBody>
            <a:bodyPr/>
            <a:lstStyle/>
            <a:p>
              <a:endParaRPr lang="zh-CN" altLang="en-US"/>
            </a:p>
          </p:txBody>
        </p:sp>
        <p:sp>
          <p:nvSpPr>
            <p:cNvPr id="31761" name="Line 16"/>
            <p:cNvSpPr>
              <a:spLocks noChangeShapeType="1"/>
            </p:cNvSpPr>
            <p:nvPr/>
          </p:nvSpPr>
          <p:spPr bwMode="auto">
            <a:xfrm flipV="1">
              <a:off x="2812" y="3607"/>
              <a:ext cx="0" cy="216"/>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xmlns="">
                  <a:noFill/>
                </a14:hiddenFill>
              </a:ext>
            </a:extLst>
          </p:spPr>
          <p:txBody>
            <a:bodyPr/>
            <a:lstStyle/>
            <a:p>
              <a:endParaRPr lang="zh-CN" altLang="en-US"/>
            </a:p>
          </p:txBody>
        </p:sp>
        <p:sp>
          <p:nvSpPr>
            <p:cNvPr id="31762" name="Line 17"/>
            <p:cNvSpPr>
              <a:spLocks noChangeShapeType="1"/>
            </p:cNvSpPr>
            <p:nvPr/>
          </p:nvSpPr>
          <p:spPr bwMode="auto">
            <a:xfrm flipV="1">
              <a:off x="3620" y="3135"/>
              <a:ext cx="0" cy="216"/>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xmlns="">
                  <a:noFill/>
                </a14:hiddenFill>
              </a:ext>
            </a:extLst>
          </p:spPr>
          <p:txBody>
            <a:bodyPr/>
            <a:lstStyle/>
            <a:p>
              <a:endParaRPr lang="zh-CN" altLang="en-US"/>
            </a:p>
          </p:txBody>
        </p:sp>
        <p:sp>
          <p:nvSpPr>
            <p:cNvPr id="31763" name="Line 18"/>
            <p:cNvSpPr>
              <a:spLocks noChangeShapeType="1"/>
            </p:cNvSpPr>
            <p:nvPr/>
          </p:nvSpPr>
          <p:spPr bwMode="auto">
            <a:xfrm flipV="1">
              <a:off x="3620" y="2191"/>
              <a:ext cx="0" cy="688"/>
            </a:xfrm>
            <a:prstGeom prst="line">
              <a:avLst/>
            </a:prstGeom>
            <a:noFill/>
            <a:ln w="12700">
              <a:solidFill>
                <a:schemeClr val="tx1"/>
              </a:solidFill>
              <a:round/>
              <a:tailEnd type="stealth" w="med" len="med"/>
            </a:ln>
            <a:extLst>
              <a:ext uri="{909E8E84-426E-40DD-AFC4-6F175D3DCCD1}">
                <a14:hiddenFill xmlns:a14="http://schemas.microsoft.com/office/drawing/2010/main" xmlns="">
                  <a:noFill/>
                </a14:hiddenFill>
              </a:ext>
            </a:extLst>
          </p:spPr>
          <p:txBody>
            <a:bodyPr/>
            <a:lstStyle/>
            <a:p>
              <a:endParaRPr lang="zh-CN" altLang="en-US"/>
            </a:p>
          </p:txBody>
        </p:sp>
        <p:sp>
          <p:nvSpPr>
            <p:cNvPr id="31764" name="Line 19"/>
            <p:cNvSpPr>
              <a:spLocks noChangeShapeType="1"/>
            </p:cNvSpPr>
            <p:nvPr/>
          </p:nvSpPr>
          <p:spPr bwMode="auto">
            <a:xfrm flipV="1">
              <a:off x="3068" y="2191"/>
              <a:ext cx="0" cy="1160"/>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xmlns="">
                  <a:noFill/>
                </a14:hiddenFill>
              </a:ext>
            </a:extLst>
          </p:spPr>
          <p:txBody>
            <a:bodyPr/>
            <a:lstStyle/>
            <a:p>
              <a:endParaRPr lang="zh-CN" altLang="en-US"/>
            </a:p>
          </p:txBody>
        </p:sp>
        <p:sp>
          <p:nvSpPr>
            <p:cNvPr id="31765" name="Line 20"/>
            <p:cNvSpPr>
              <a:spLocks noChangeShapeType="1"/>
            </p:cNvSpPr>
            <p:nvPr/>
          </p:nvSpPr>
          <p:spPr bwMode="auto">
            <a:xfrm flipH="1">
              <a:off x="4484" y="3042"/>
              <a:ext cx="408" cy="0"/>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xmlns="">
                  <a:noFill/>
                </a14:hiddenFill>
              </a:ext>
            </a:extLst>
          </p:spPr>
          <p:txBody>
            <a:bodyPr/>
            <a:lstStyle/>
            <a:p>
              <a:endParaRPr lang="zh-CN" altLang="en-US"/>
            </a:p>
          </p:txBody>
        </p:sp>
        <p:sp>
          <p:nvSpPr>
            <p:cNvPr id="31766" name="Line 21"/>
            <p:cNvSpPr>
              <a:spLocks noChangeShapeType="1"/>
            </p:cNvSpPr>
            <p:nvPr/>
          </p:nvSpPr>
          <p:spPr bwMode="auto">
            <a:xfrm flipH="1">
              <a:off x="1092" y="3479"/>
              <a:ext cx="408" cy="0"/>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xmlns="">
                  <a:noFill/>
                </a14:hiddenFill>
              </a:ext>
            </a:extLst>
          </p:spPr>
          <p:txBody>
            <a:bodyPr/>
            <a:lstStyle/>
            <a:p>
              <a:endParaRPr lang="zh-CN" altLang="en-US"/>
            </a:p>
          </p:txBody>
        </p:sp>
        <p:sp>
          <p:nvSpPr>
            <p:cNvPr id="31767" name="Text Box 22"/>
            <p:cNvSpPr txBox="1">
              <a:spLocks noChangeArrowheads="1"/>
            </p:cNvSpPr>
            <p:nvPr/>
          </p:nvSpPr>
          <p:spPr bwMode="auto">
            <a:xfrm>
              <a:off x="158" y="3385"/>
              <a:ext cx="838"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600">
                  <a:latin typeface="Times New Roman" panose="02020603050405020304" pitchFamily="18" charset="0"/>
                  <a:ea typeface="宋体" panose="02010600030101010101" pitchFamily="2" charset="-122"/>
                  <a:cs typeface="Times New Roman" panose="02020603050405020304" pitchFamily="18" charset="0"/>
                </a:rPr>
                <a:t>CD Interface</a:t>
              </a: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768" name="Text Box 23"/>
            <p:cNvSpPr txBox="1">
              <a:spLocks noChangeArrowheads="1"/>
            </p:cNvSpPr>
            <p:nvPr/>
          </p:nvSpPr>
          <p:spPr bwMode="auto">
            <a:xfrm>
              <a:off x="2444" y="3808"/>
              <a:ext cx="922"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600">
                  <a:latin typeface="Times New Roman" panose="02020603050405020304" pitchFamily="18" charset="0"/>
                  <a:ea typeface="宋体" panose="02010600030101010101" pitchFamily="2" charset="-122"/>
                  <a:cs typeface="Times New Roman" panose="02020603050405020304" pitchFamily="18" charset="0"/>
                </a:rPr>
                <a:t>Computer Bus</a:t>
              </a: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769" name="Line 24"/>
            <p:cNvSpPr>
              <a:spLocks noChangeShapeType="1"/>
            </p:cNvSpPr>
            <p:nvPr/>
          </p:nvSpPr>
          <p:spPr bwMode="auto">
            <a:xfrm flipH="1">
              <a:off x="1092" y="2095"/>
              <a:ext cx="408" cy="0"/>
            </a:xfrm>
            <a:prstGeom prst="line">
              <a:avLst/>
            </a:prstGeom>
            <a:noFill/>
            <a:ln w="12700">
              <a:solidFill>
                <a:schemeClr val="tx1"/>
              </a:solidFill>
              <a:round/>
              <a:headEnd type="stealth" w="med" len="med"/>
            </a:ln>
            <a:extLst>
              <a:ext uri="{909E8E84-426E-40DD-AFC4-6F175D3DCCD1}">
                <a14:hiddenFill xmlns:a14="http://schemas.microsoft.com/office/drawing/2010/main" xmlns="">
                  <a:noFill/>
                </a14:hiddenFill>
              </a:ext>
            </a:extLst>
          </p:spPr>
          <p:txBody>
            <a:bodyPr/>
            <a:lstStyle/>
            <a:p>
              <a:endParaRPr lang="zh-CN" altLang="en-US"/>
            </a:p>
          </p:txBody>
        </p:sp>
        <p:sp>
          <p:nvSpPr>
            <p:cNvPr id="31770" name="Line 25"/>
            <p:cNvSpPr>
              <a:spLocks noChangeShapeType="1"/>
            </p:cNvSpPr>
            <p:nvPr/>
          </p:nvSpPr>
          <p:spPr bwMode="auto">
            <a:xfrm flipH="1">
              <a:off x="1092" y="1871"/>
              <a:ext cx="408" cy="0"/>
            </a:xfrm>
            <a:prstGeom prst="line">
              <a:avLst/>
            </a:prstGeom>
            <a:noFill/>
            <a:ln w="12700">
              <a:solidFill>
                <a:schemeClr val="tx1"/>
              </a:solidFill>
              <a:round/>
              <a:headEnd type="stealth" w="med" len="med"/>
            </a:ln>
            <a:extLst>
              <a:ext uri="{909E8E84-426E-40DD-AFC4-6F175D3DCCD1}">
                <a14:hiddenFill xmlns:a14="http://schemas.microsoft.com/office/drawing/2010/main" xmlns="">
                  <a:noFill/>
                </a14:hiddenFill>
              </a:ext>
            </a:extLst>
          </p:spPr>
          <p:txBody>
            <a:bodyPr/>
            <a:lstStyle/>
            <a:p>
              <a:endParaRPr lang="zh-CN" altLang="en-US"/>
            </a:p>
          </p:txBody>
        </p:sp>
        <p:sp>
          <p:nvSpPr>
            <p:cNvPr id="31771" name="Text Box 26"/>
            <p:cNvSpPr txBox="1">
              <a:spLocks noChangeArrowheads="1"/>
            </p:cNvSpPr>
            <p:nvPr/>
          </p:nvSpPr>
          <p:spPr bwMode="auto">
            <a:xfrm>
              <a:off x="113" y="1752"/>
              <a:ext cx="930"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600">
                  <a:latin typeface="Times New Roman" panose="02020603050405020304" pitchFamily="18" charset="0"/>
                  <a:ea typeface="宋体" panose="02010600030101010101" pitchFamily="2" charset="-122"/>
                  <a:cs typeface="Times New Roman" panose="02020603050405020304" pitchFamily="18" charset="0"/>
                </a:rPr>
                <a:t>Microphone in</a:t>
              </a: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772" name="Text Box 27"/>
            <p:cNvSpPr txBox="1">
              <a:spLocks noChangeArrowheads="1"/>
            </p:cNvSpPr>
            <p:nvPr/>
          </p:nvSpPr>
          <p:spPr bwMode="auto">
            <a:xfrm>
              <a:off x="476" y="2008"/>
              <a:ext cx="508"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600">
                  <a:latin typeface="Times New Roman" panose="02020603050405020304" pitchFamily="18" charset="0"/>
                  <a:ea typeface="宋体" panose="02010600030101010101" pitchFamily="2" charset="-122"/>
                  <a:cs typeface="Times New Roman" panose="02020603050405020304" pitchFamily="18" charset="0"/>
                </a:rPr>
                <a:t>Line in</a:t>
              </a: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773" name="Text Box 28"/>
            <p:cNvSpPr txBox="1">
              <a:spLocks noChangeArrowheads="1"/>
            </p:cNvSpPr>
            <p:nvPr/>
          </p:nvSpPr>
          <p:spPr bwMode="auto">
            <a:xfrm>
              <a:off x="4484" y="1749"/>
              <a:ext cx="1118"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400" b="0">
                  <a:latin typeface="Times New Roman" panose="02020603050405020304" pitchFamily="18" charset="0"/>
                  <a:ea typeface="宋体" panose="02010600030101010101" pitchFamily="2" charset="-122"/>
                  <a:cs typeface="Times New Roman" panose="02020603050405020304" pitchFamily="18" charset="0"/>
                </a:rPr>
                <a:t>Loudspeaker out</a:t>
              </a:r>
              <a:endParaRPr lang="zh-CN" altLang="en-US" sz="1400"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774" name="Line 29"/>
            <p:cNvSpPr>
              <a:spLocks noChangeShapeType="1"/>
            </p:cNvSpPr>
            <p:nvPr/>
          </p:nvSpPr>
          <p:spPr bwMode="auto">
            <a:xfrm flipH="1">
              <a:off x="4100" y="1871"/>
              <a:ext cx="408" cy="0"/>
            </a:xfrm>
            <a:prstGeom prst="line">
              <a:avLst/>
            </a:prstGeom>
            <a:noFill/>
            <a:ln w="12700">
              <a:solidFill>
                <a:schemeClr val="tx1"/>
              </a:solidFill>
              <a:round/>
              <a:headEnd type="stealth" w="med" len="med"/>
            </a:ln>
            <a:extLst>
              <a:ext uri="{909E8E84-426E-40DD-AFC4-6F175D3DCCD1}">
                <a14:hiddenFill xmlns:a14="http://schemas.microsoft.com/office/drawing/2010/main" xmlns="">
                  <a:noFill/>
                </a14:hiddenFill>
              </a:ext>
            </a:extLst>
          </p:spPr>
          <p:txBody>
            <a:bodyPr/>
            <a:lstStyle/>
            <a:p>
              <a:endParaRPr lang="zh-CN" altLang="en-US"/>
            </a:p>
          </p:txBody>
        </p:sp>
        <p:sp>
          <p:nvSpPr>
            <p:cNvPr id="31775" name="Line 30"/>
            <p:cNvSpPr>
              <a:spLocks noChangeShapeType="1"/>
            </p:cNvSpPr>
            <p:nvPr/>
          </p:nvSpPr>
          <p:spPr bwMode="auto">
            <a:xfrm flipH="1">
              <a:off x="4100" y="2095"/>
              <a:ext cx="408" cy="0"/>
            </a:xfrm>
            <a:prstGeom prst="line">
              <a:avLst/>
            </a:prstGeom>
            <a:noFill/>
            <a:ln w="12700">
              <a:solidFill>
                <a:schemeClr val="tx1"/>
              </a:solidFill>
              <a:round/>
              <a:headEnd type="stealth" w="med" len="med"/>
            </a:ln>
            <a:extLst>
              <a:ext uri="{909E8E84-426E-40DD-AFC4-6F175D3DCCD1}">
                <a14:hiddenFill xmlns:a14="http://schemas.microsoft.com/office/drawing/2010/main" xmlns="">
                  <a:noFill/>
                </a14:hiddenFill>
              </a:ext>
            </a:extLst>
          </p:spPr>
          <p:txBody>
            <a:bodyPr/>
            <a:lstStyle/>
            <a:p>
              <a:endParaRPr lang="zh-CN" altLang="en-US"/>
            </a:p>
          </p:txBody>
        </p:sp>
      </p:grpSp>
      <p:sp>
        <p:nvSpPr>
          <p:cNvPr id="44" name="Rectangle 2"/>
          <p:cNvSpPr>
            <a:spLocks noGrp="1" noChangeArrowheads="1"/>
          </p:cNvSpPr>
          <p:nvPr>
            <p:ph type="title"/>
          </p:nvPr>
        </p:nvSpPr>
        <p:spPr>
          <a:xfrm>
            <a:off x="360363" y="-17512"/>
            <a:ext cx="8243887" cy="762000"/>
          </a:xfrm>
        </p:spPr>
        <p:txBody>
          <a:bodyPr/>
          <a:lstStyle/>
          <a:p>
            <a:pPr algn="ctr" eaLnBrk="1" hangingPunct="1">
              <a:defRPr/>
            </a:pPr>
            <a:r>
              <a:rPr lang="en-US" altLang="zh-CN" sz="3600" dirty="0">
                <a:latin typeface="Times New Roman" panose="02020603050405020304" pitchFamily="18" charset="0"/>
                <a:cs typeface="Times New Roman" panose="02020603050405020304" pitchFamily="18" charset="0"/>
              </a:rPr>
              <a:t>Architecture of Sound Card</a:t>
            </a:r>
          </a:p>
        </p:txBody>
      </p:sp>
      <p:sp>
        <p:nvSpPr>
          <p:cNvPr id="3" name="矩形 2"/>
          <p:cNvSpPr/>
          <p:nvPr/>
        </p:nvSpPr>
        <p:spPr>
          <a:xfrm>
            <a:off x="249362" y="762000"/>
            <a:ext cx="8894638" cy="1569660"/>
          </a:xfrm>
          <a:prstGeom prst="rect">
            <a:avLst/>
          </a:prstGeom>
        </p:spPr>
        <p:txBody>
          <a:bodyPr wrap="square">
            <a:spAutoFit/>
          </a:bodyPr>
          <a:lstStyle/>
          <a:p>
            <a:r>
              <a:rPr lang="en-US" altLang="zh-CN" sz="2400" dirty="0">
                <a:latin typeface="Arial" panose="020B0604020202020204" pitchFamily="34" charset="0"/>
              </a:rPr>
              <a:t>Mixer receives inputs from both external connectors and </a:t>
            </a:r>
            <a:r>
              <a:rPr lang="en-US" altLang="zh-CN" sz="2400" dirty="0" smtClean="0">
                <a:latin typeface="Arial" panose="020B0604020202020204" pitchFamily="34" charset="0"/>
              </a:rPr>
              <a:t>D/A. </a:t>
            </a:r>
            <a:r>
              <a:rPr lang="en-US" altLang="zh-CN" sz="2400" dirty="0">
                <a:latin typeface="Arial" panose="020B0604020202020204" pitchFamily="34" charset="0"/>
              </a:rPr>
              <a:t>It selects or mutes, amplifies </a:t>
            </a:r>
            <a:r>
              <a:rPr lang="en-US" altLang="zh-CN" sz="2400" dirty="0" smtClean="0">
                <a:latin typeface="Arial" panose="020B0604020202020204" pitchFamily="34" charset="0"/>
              </a:rPr>
              <a:t>these </a:t>
            </a:r>
            <a:r>
              <a:rPr lang="en-US" altLang="zh-CN" sz="2400" dirty="0">
                <a:latin typeface="Arial" panose="020B0604020202020204" pitchFamily="34" charset="0"/>
              </a:rPr>
              <a:t>signals, adds them together, and finally routes the result to both external output connectors and </a:t>
            </a:r>
            <a:r>
              <a:rPr lang="en-US" altLang="zh-CN" sz="2400" dirty="0" smtClean="0">
                <a:latin typeface="Arial" panose="020B0604020202020204" pitchFamily="34" charset="0"/>
              </a:rPr>
              <a:t>A/D. (see Mixer in Win7)</a:t>
            </a:r>
            <a:endParaRPr lang="zh-CN" altLang="en-US" sz="2400" dirty="0"/>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p:cNvSpPr>
            <a:spLocks noGrp="1"/>
          </p:cNvSpPr>
          <p:nvPr>
            <p:ph type="sldNum" sz="quarter" idx="10"/>
          </p:nvPr>
        </p:nvSpPr>
        <p:spPr>
          <a:xfrm>
            <a:off x="7835900" y="6227606"/>
            <a:ext cx="838200" cy="30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zh-CN" altLang="en-US" sz="1400" b="0" dirty="0" smtClean="0">
                <a:latin typeface="Times New Roman" panose="02020603050405020304" pitchFamily="18" charset="0"/>
                <a:ea typeface="宋体" panose="02010600030101010101" pitchFamily="2" charset="-122"/>
                <a:cs typeface="Times New Roman" panose="02020603050405020304" pitchFamily="18" charset="0"/>
              </a:rPr>
              <a:t>2-</a:t>
            </a:r>
            <a:fld id="{F88A354D-0428-4A1D-9891-A63E233F4185}" type="slidenum">
              <a:rPr kumimoji="0" lang="zh-CN" altLang="en-US" sz="1400" b="0" smtClean="0">
                <a:latin typeface="Times New Roman" panose="02020603050405020304" pitchFamily="18" charset="0"/>
                <a:ea typeface="宋体" panose="02010600030101010101" pitchFamily="2" charset="-122"/>
                <a:cs typeface="Times New Roman" panose="02020603050405020304" pitchFamily="18" charset="0"/>
              </a:rPr>
              <a:pPr>
                <a:spcBef>
                  <a:spcPct val="0"/>
                </a:spcBef>
                <a:buClrTx/>
                <a:buSzTx/>
                <a:buFontTx/>
                <a:buNone/>
              </a:pPr>
              <a:t>56</a:t>
            </a:fld>
            <a:endParaRPr kumimoji="0" lang="en-US" altLang="zh-CN" sz="1400" b="0" dirty="0" smtClea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Rectangle 2"/>
          <p:cNvSpPr>
            <a:spLocks noGrp="1" noChangeArrowheads="1"/>
          </p:cNvSpPr>
          <p:nvPr>
            <p:ph type="title"/>
          </p:nvPr>
        </p:nvSpPr>
        <p:spPr>
          <a:xfrm>
            <a:off x="360363" y="-17512"/>
            <a:ext cx="8243887" cy="762000"/>
          </a:xfrm>
        </p:spPr>
        <p:txBody>
          <a:bodyPr/>
          <a:lstStyle/>
          <a:p>
            <a:pPr algn="ctr" eaLnBrk="1" hangingPunct="1">
              <a:defRPr/>
            </a:pPr>
            <a:r>
              <a:rPr lang="en-US" altLang="zh-CN" sz="3600" dirty="0" smtClean="0">
                <a:latin typeface="Times New Roman" panose="02020603050405020304" pitchFamily="18" charset="0"/>
                <a:cs typeface="Times New Roman" panose="02020603050405020304" pitchFamily="18" charset="0"/>
              </a:rPr>
              <a:t>Audio Codec</a:t>
            </a:r>
            <a:endParaRPr lang="en-US" altLang="zh-CN" sz="3600" dirty="0">
              <a:latin typeface="Times New Roman" panose="02020603050405020304" pitchFamily="18" charset="0"/>
              <a:cs typeface="Times New Roman" panose="02020603050405020304" pitchFamily="18" charset="0"/>
            </a:endParaRPr>
          </a:p>
        </p:txBody>
      </p:sp>
      <p:sp>
        <p:nvSpPr>
          <p:cNvPr id="3" name="矩形 2"/>
          <p:cNvSpPr/>
          <p:nvPr/>
        </p:nvSpPr>
        <p:spPr>
          <a:xfrm>
            <a:off x="216299" y="973946"/>
            <a:ext cx="8894638" cy="2369880"/>
          </a:xfrm>
          <a:prstGeom prst="rect">
            <a:avLst/>
          </a:prstGeom>
        </p:spPr>
        <p:txBody>
          <a:bodyPr wrap="square">
            <a:spAutoFit/>
          </a:bodyPr>
          <a:lstStyle/>
          <a:p>
            <a:r>
              <a:rPr lang="en-US" altLang="zh-CN" sz="2800" b="1" dirty="0" smtClean="0">
                <a:solidFill>
                  <a:schemeClr val="tx2"/>
                </a:solidFill>
                <a:latin typeface="Arial" panose="020B0604020202020204" pitchFamily="34" charset="0"/>
              </a:rPr>
              <a:t>A single chip in soundcard</a:t>
            </a:r>
          </a:p>
          <a:p>
            <a:pPr marL="342900" indent="-342900">
              <a:buFont typeface="Arial" panose="020B0604020202020204" pitchFamily="34" charset="0"/>
              <a:buChar char="•"/>
            </a:pPr>
            <a:r>
              <a:rPr lang="en-US" altLang="zh-CN" sz="2400" dirty="0">
                <a:latin typeface="Arial" panose="020B0604020202020204" pitchFamily="34" charset="0"/>
              </a:rPr>
              <a:t>encodes analog audio as digital signals and decodes digital back into analog. </a:t>
            </a:r>
            <a:endParaRPr lang="en-US" altLang="zh-CN" sz="2400" dirty="0" smtClean="0">
              <a:latin typeface="Arial" panose="020B0604020202020204" pitchFamily="34" charset="0"/>
            </a:endParaRPr>
          </a:p>
          <a:p>
            <a:pPr marL="342900" indent="-342900">
              <a:buFont typeface="Arial" panose="020B0604020202020204" pitchFamily="34" charset="0"/>
              <a:buChar char="•"/>
            </a:pPr>
            <a:r>
              <a:rPr lang="en-US" altLang="zh-CN" sz="2400" dirty="0" smtClean="0">
                <a:latin typeface="Arial" panose="020B0604020202020204" pitchFamily="34" charset="0"/>
              </a:rPr>
              <a:t>compress </a:t>
            </a:r>
            <a:r>
              <a:rPr lang="en-US" altLang="zh-CN" sz="2400" dirty="0">
                <a:latin typeface="Arial" panose="020B0604020202020204" pitchFamily="34" charset="0"/>
              </a:rPr>
              <a:t>and </a:t>
            </a:r>
            <a:r>
              <a:rPr lang="en-US" altLang="zh-CN" sz="2400" dirty="0" smtClean="0">
                <a:latin typeface="Arial" panose="020B0604020202020204" pitchFamily="34" charset="0"/>
              </a:rPr>
              <a:t>decompress </a:t>
            </a:r>
            <a:r>
              <a:rPr lang="en-US" altLang="zh-CN" sz="2400" dirty="0">
                <a:latin typeface="Arial" panose="020B0604020202020204" pitchFamily="34" charset="0"/>
              </a:rPr>
              <a:t>digital audio data according to a given audio </a:t>
            </a:r>
            <a:r>
              <a:rPr lang="en-US" altLang="zh-CN" sz="2400" dirty="0" smtClean="0">
                <a:latin typeface="Arial" panose="020B0604020202020204" pitchFamily="34" charset="0"/>
              </a:rPr>
              <a:t>coding </a:t>
            </a:r>
            <a:r>
              <a:rPr lang="en-US" altLang="zh-CN" sz="2400" dirty="0">
                <a:latin typeface="Arial" panose="020B0604020202020204" pitchFamily="34" charset="0"/>
              </a:rPr>
              <a:t>format</a:t>
            </a:r>
            <a:r>
              <a:rPr lang="en-US" altLang="zh-CN" sz="2400" dirty="0" smtClean="0">
                <a:latin typeface="Arial" panose="020B0604020202020204" pitchFamily="34" charset="0"/>
              </a:rPr>
              <a:t>. (may used </a:t>
            </a:r>
            <a:r>
              <a:rPr lang="en-US" altLang="zh-CN" sz="2400" dirty="0">
                <a:latin typeface="Arial" panose="020B0604020202020204" pitchFamily="34" charset="0"/>
              </a:rPr>
              <a:t>by </a:t>
            </a:r>
            <a:r>
              <a:rPr lang="en-US" altLang="zh-CN" sz="2400" dirty="0" smtClean="0">
                <a:latin typeface="Arial" panose="020B0604020202020204" pitchFamily="34" charset="0"/>
              </a:rPr>
              <a:t>audio processing  software and multimedia players)</a:t>
            </a:r>
            <a:endParaRPr lang="en-US" altLang="zh-CN" sz="2400" dirty="0">
              <a:latin typeface="Arial" panose="020B0604020202020204" pitchFamily="34"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590800" y="4237856"/>
            <a:ext cx="4495799" cy="2620144"/>
          </a:xfrm>
          <a:prstGeom prst="rect">
            <a:avLst/>
          </a:prstGeom>
        </p:spPr>
      </p:pic>
    </p:spTree>
    <p:extLst>
      <p:ext uri="{BB962C8B-B14F-4D97-AF65-F5344CB8AC3E}">
        <p14:creationId xmlns:p14="http://schemas.microsoft.com/office/powerpoint/2010/main" xmlns="" val="3987320752"/>
      </p:ext>
    </p:extLst>
  </p:cSld>
  <p:clrMapOvr>
    <a:masterClrMapping/>
  </p:clrMapOvr>
  <p:transition spd="slow">
    <p:strips dir="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2"/>
          <p:cNvSpPr>
            <a:spLocks noGrp="1" noChangeArrowheads="1"/>
          </p:cNvSpPr>
          <p:nvPr>
            <p:ph type="title"/>
          </p:nvPr>
        </p:nvSpPr>
        <p:spPr>
          <a:xfrm>
            <a:off x="360363" y="-17512"/>
            <a:ext cx="8243887" cy="762000"/>
          </a:xfrm>
        </p:spPr>
        <p:txBody>
          <a:bodyPr/>
          <a:lstStyle/>
          <a:p>
            <a:pPr algn="ctr" eaLnBrk="1" hangingPunct="1">
              <a:defRPr/>
            </a:pPr>
            <a:r>
              <a:rPr lang="en-US" altLang="zh-CN" sz="3600" dirty="0" smtClean="0">
                <a:latin typeface="Times New Roman" panose="02020603050405020304" pitchFamily="18" charset="0"/>
                <a:cs typeface="Times New Roman" panose="02020603050405020304" pitchFamily="18" charset="0"/>
              </a:rPr>
              <a:t>Device Driver</a:t>
            </a:r>
            <a:endParaRPr lang="en-US" altLang="zh-CN" sz="3600" dirty="0">
              <a:latin typeface="Times New Roman" panose="02020603050405020304" pitchFamily="18" charset="0"/>
              <a:cs typeface="Times New Roman" panose="02020603050405020304" pitchFamily="18" charset="0"/>
            </a:endParaRPr>
          </a:p>
        </p:txBody>
      </p:sp>
      <p:sp>
        <p:nvSpPr>
          <p:cNvPr id="3" name="矩形 2"/>
          <p:cNvSpPr/>
          <p:nvPr/>
        </p:nvSpPr>
        <p:spPr>
          <a:xfrm>
            <a:off x="249362" y="685800"/>
            <a:ext cx="8894638" cy="2677656"/>
          </a:xfrm>
          <a:prstGeom prst="rect">
            <a:avLst/>
          </a:prstGeom>
        </p:spPr>
        <p:txBody>
          <a:bodyPr wrap="square">
            <a:spAutoFit/>
          </a:bodyPr>
          <a:lstStyle/>
          <a:p>
            <a:pPr marL="342900" indent="-342900">
              <a:buFont typeface="Arial" panose="020B0604020202020204" pitchFamily="34" charset="0"/>
              <a:buChar char="•"/>
            </a:pPr>
            <a:r>
              <a:rPr lang="en-US" altLang="zh-CN" sz="2800" b="1" dirty="0">
                <a:latin typeface="Arial" panose="020B0604020202020204" pitchFamily="34" charset="0"/>
              </a:rPr>
              <a:t>A low-level program </a:t>
            </a:r>
            <a:r>
              <a:rPr lang="en-US" altLang="zh-CN" sz="2800" b="1" dirty="0" smtClean="0">
                <a:latin typeface="Arial" panose="020B0604020202020204" pitchFamily="34" charset="0"/>
              </a:rPr>
              <a:t>that </a:t>
            </a:r>
            <a:r>
              <a:rPr lang="en-US" altLang="zh-CN" sz="2800" b="1" dirty="0">
                <a:latin typeface="Arial" panose="020B0604020202020204" pitchFamily="34" charset="0"/>
              </a:rPr>
              <a:t>controls </a:t>
            </a:r>
            <a:r>
              <a:rPr lang="en-US" altLang="zh-CN" sz="2800" b="1" dirty="0" smtClean="0">
                <a:latin typeface="Arial" panose="020B0604020202020204" pitchFamily="34" charset="0"/>
              </a:rPr>
              <a:t>a device attached </a:t>
            </a:r>
            <a:r>
              <a:rPr lang="en-US" altLang="zh-CN" sz="2800" b="1" dirty="0">
                <a:latin typeface="Arial" panose="020B0604020202020204" pitchFamily="34" charset="0"/>
              </a:rPr>
              <a:t>to a computer</a:t>
            </a:r>
            <a:r>
              <a:rPr lang="en-US" altLang="zh-CN" sz="2800" b="1" dirty="0" smtClean="0">
                <a:latin typeface="Arial" panose="020B0604020202020204" pitchFamily="34" charset="0"/>
              </a:rPr>
              <a:t>.</a:t>
            </a:r>
          </a:p>
          <a:p>
            <a:pPr marL="342900" indent="-342900">
              <a:buFont typeface="Arial" panose="020B0604020202020204" pitchFamily="34" charset="0"/>
              <a:buChar char="•"/>
            </a:pPr>
            <a:r>
              <a:rPr lang="en-US" altLang="zh-CN" sz="2800" b="1" dirty="0" smtClean="0"/>
              <a:t>Provides </a:t>
            </a:r>
            <a:r>
              <a:rPr lang="en-US" altLang="zh-CN" sz="2800" b="1" dirty="0"/>
              <a:t>a software interface to hardware devices, </a:t>
            </a:r>
            <a:r>
              <a:rPr lang="en-US" altLang="zh-CN" sz="2800" b="1" dirty="0" smtClean="0"/>
              <a:t>enable </a:t>
            </a:r>
            <a:r>
              <a:rPr lang="en-US" altLang="zh-CN" sz="2800" b="1" dirty="0"/>
              <a:t>operating systems </a:t>
            </a:r>
            <a:r>
              <a:rPr lang="en-US" altLang="zh-CN" sz="2800" b="1" dirty="0" smtClean="0"/>
              <a:t>to </a:t>
            </a:r>
            <a:r>
              <a:rPr lang="en-US" altLang="zh-CN" sz="2800" b="1" dirty="0"/>
              <a:t>access hardware functions without needing to know </a:t>
            </a:r>
            <a:r>
              <a:rPr lang="en-US" altLang="zh-CN" sz="2800" b="1" dirty="0" smtClean="0"/>
              <a:t>details </a:t>
            </a:r>
            <a:r>
              <a:rPr lang="en-US" altLang="zh-CN" sz="2800" b="1" dirty="0"/>
              <a:t>of the hardware being used.</a:t>
            </a:r>
            <a:endParaRPr lang="zh-CN" altLang="en-US" sz="2800" b="1" dirty="0"/>
          </a:p>
        </p:txBody>
      </p:sp>
      <p:grpSp>
        <p:nvGrpSpPr>
          <p:cNvPr id="2" name="Group 13"/>
          <p:cNvGrpSpPr/>
          <p:nvPr/>
        </p:nvGrpSpPr>
        <p:grpSpPr bwMode="auto">
          <a:xfrm>
            <a:off x="132565" y="3282270"/>
            <a:ext cx="4776788" cy="3427743"/>
            <a:chOff x="0" y="0"/>
            <a:chExt cx="2268" cy="1628"/>
          </a:xfrm>
        </p:grpSpPr>
        <p:sp>
          <p:nvSpPr>
            <p:cNvPr id="33" name="Text Box 6"/>
            <p:cNvSpPr txBox="1">
              <a:spLocks noChangeArrowheads="1"/>
            </p:cNvSpPr>
            <p:nvPr/>
          </p:nvSpPr>
          <p:spPr bwMode="auto">
            <a:xfrm>
              <a:off x="0" y="1308"/>
              <a:ext cx="2268" cy="320"/>
            </a:xfrm>
            <a:prstGeom prst="rect">
              <a:avLst/>
            </a:prstGeom>
            <a:solidFill>
              <a:srgbClr val="000000"/>
            </a:solidFill>
            <a:ln w="9525">
              <a:solidFill>
                <a:schemeClr val="tx1"/>
              </a:solidFill>
              <a:miter lim="800000"/>
            </a:ln>
          </p:spPr>
          <p:txBody>
            <a:bodyPr anchor="ctr">
              <a:spAutoFit/>
            </a:bodyPr>
            <a:lstStyle>
              <a:lvl1pPr>
                <a:spcBef>
                  <a:spcPct val="20000"/>
                </a:spcBef>
                <a:buClr>
                  <a:schemeClr val="folHlink"/>
                </a:buClr>
                <a:buSzPct val="60000"/>
                <a:buFont typeface="Wingdings" panose="05000000000000000000" pitchFamily="2" charset="2"/>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pPr>
              <a:endParaRPr lang="en-US" altLang="zh-CN" sz="1800">
                <a:solidFill>
                  <a:schemeClr val="bg1"/>
                </a:solidFill>
                <a:latin typeface="Times New Roman" panose="02020603050405020304" pitchFamily="18" charset="0"/>
                <a:ea typeface="宋体" panose="02010600030101010101" pitchFamily="2" charset="-122"/>
              </a:endParaRPr>
            </a:p>
            <a:p>
              <a:pPr algn="ctr" eaLnBrk="1" hangingPunct="1">
                <a:spcBef>
                  <a:spcPct val="50000"/>
                </a:spcBef>
                <a:buClrTx/>
                <a:buSzTx/>
              </a:pPr>
              <a:r>
                <a:rPr lang="en-US" altLang="zh-CN" sz="1800">
                  <a:solidFill>
                    <a:schemeClr val="bg1"/>
                  </a:solidFill>
                  <a:latin typeface="Times New Roman" panose="02020603050405020304" pitchFamily="18" charset="0"/>
                  <a:ea typeface="宋体" panose="02010600030101010101" pitchFamily="2" charset="-122"/>
                </a:rPr>
                <a:t>Multimedia Hardware System</a:t>
              </a:r>
              <a:endParaRPr lang="zh-CN" altLang="en-US" sz="1800">
                <a:solidFill>
                  <a:schemeClr val="bg1"/>
                </a:solidFill>
                <a:latin typeface="Times New Roman" panose="02020603050405020304" pitchFamily="18" charset="0"/>
                <a:ea typeface="宋体" panose="02010600030101010101" pitchFamily="2" charset="-122"/>
              </a:endParaRPr>
            </a:p>
          </p:txBody>
        </p:sp>
        <p:sp>
          <p:nvSpPr>
            <p:cNvPr id="34" name="Text Box 7"/>
            <p:cNvSpPr txBox="1">
              <a:spLocks noChangeArrowheads="1"/>
            </p:cNvSpPr>
            <p:nvPr/>
          </p:nvSpPr>
          <p:spPr bwMode="auto">
            <a:xfrm>
              <a:off x="91" y="985"/>
              <a:ext cx="2087" cy="320"/>
            </a:xfrm>
            <a:prstGeom prst="rect">
              <a:avLst/>
            </a:prstGeom>
            <a:solidFill>
              <a:srgbClr val="5F5F5F"/>
            </a:solidFill>
            <a:ln w="9525">
              <a:solidFill>
                <a:srgbClr val="5F5F5F"/>
              </a:solidFill>
              <a:miter lim="800000"/>
            </a:ln>
          </p:spPr>
          <p:txBody>
            <a:bodyPr anchor="ctr">
              <a:spAutoFit/>
            </a:bodyPr>
            <a:lstStyle>
              <a:lvl1pPr>
                <a:spcBef>
                  <a:spcPct val="20000"/>
                </a:spcBef>
                <a:buClr>
                  <a:schemeClr val="folHlink"/>
                </a:buClr>
                <a:buSzPct val="60000"/>
                <a:buFont typeface="Wingdings" panose="05000000000000000000" pitchFamily="2" charset="2"/>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pPr>
              <a:endParaRPr lang="en-US" altLang="zh-CN" sz="1800">
                <a:solidFill>
                  <a:srgbClr val="FFFF66"/>
                </a:solidFill>
                <a:latin typeface="Times New Roman" panose="02020603050405020304" pitchFamily="18" charset="0"/>
                <a:ea typeface="宋体" panose="02010600030101010101" pitchFamily="2" charset="-122"/>
              </a:endParaRPr>
            </a:p>
            <a:p>
              <a:pPr algn="ctr" eaLnBrk="1" hangingPunct="1">
                <a:spcBef>
                  <a:spcPct val="50000"/>
                </a:spcBef>
                <a:buClrTx/>
                <a:buSzTx/>
              </a:pPr>
              <a:r>
                <a:rPr lang="en-US" altLang="zh-CN" sz="1800">
                  <a:solidFill>
                    <a:srgbClr val="FFFF66"/>
                  </a:solidFill>
                  <a:latin typeface="Times New Roman" panose="02020603050405020304" pitchFamily="18" charset="0"/>
                  <a:ea typeface="宋体" panose="02010600030101010101" pitchFamily="2" charset="-122"/>
                </a:rPr>
                <a:t>Multimedia Drivers</a:t>
              </a:r>
            </a:p>
          </p:txBody>
        </p:sp>
        <p:sp>
          <p:nvSpPr>
            <p:cNvPr id="35" name="Text Box 8"/>
            <p:cNvSpPr txBox="1">
              <a:spLocks noChangeArrowheads="1"/>
            </p:cNvSpPr>
            <p:nvPr/>
          </p:nvSpPr>
          <p:spPr bwMode="auto">
            <a:xfrm>
              <a:off x="182" y="659"/>
              <a:ext cx="1905" cy="320"/>
            </a:xfrm>
            <a:prstGeom prst="rect">
              <a:avLst/>
            </a:prstGeom>
            <a:solidFill>
              <a:srgbClr val="9966FF"/>
            </a:solidFill>
            <a:ln w="9525">
              <a:solidFill>
                <a:srgbClr val="9966FF"/>
              </a:solidFill>
              <a:miter lim="800000"/>
            </a:ln>
          </p:spPr>
          <p:txBody>
            <a:bodyPr anchor="ctr">
              <a:spAutoFit/>
            </a:bodyPr>
            <a:lstStyle>
              <a:lvl1pPr>
                <a:spcBef>
                  <a:spcPct val="20000"/>
                </a:spcBef>
                <a:buClr>
                  <a:schemeClr val="folHlink"/>
                </a:buClr>
                <a:buSzPct val="60000"/>
                <a:buFont typeface="Wingdings" panose="05000000000000000000" pitchFamily="2" charset="2"/>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pPr>
              <a:endParaRPr lang="en-US" altLang="zh-CN" sz="1800">
                <a:solidFill>
                  <a:srgbClr val="FF3300"/>
                </a:solidFill>
                <a:latin typeface="Times New Roman" panose="02020603050405020304" pitchFamily="18" charset="0"/>
                <a:ea typeface="宋体" panose="02010600030101010101" pitchFamily="2" charset="-122"/>
              </a:endParaRPr>
            </a:p>
            <a:p>
              <a:pPr algn="ctr" eaLnBrk="1" hangingPunct="1">
                <a:spcBef>
                  <a:spcPct val="50000"/>
                </a:spcBef>
                <a:buClrTx/>
                <a:buSzTx/>
              </a:pPr>
              <a:r>
                <a:rPr lang="en-US" altLang="zh-CN" sz="1800">
                  <a:solidFill>
                    <a:srgbClr val="FF3300"/>
                  </a:solidFill>
                  <a:latin typeface="Times New Roman" panose="02020603050405020304" pitchFamily="18" charset="0"/>
                  <a:ea typeface="宋体" panose="02010600030101010101" pitchFamily="2" charset="-122"/>
                </a:rPr>
                <a:t>Multimedia Operating System</a:t>
              </a:r>
            </a:p>
          </p:txBody>
        </p:sp>
        <p:sp>
          <p:nvSpPr>
            <p:cNvPr id="36" name="Text Box 9"/>
            <p:cNvSpPr txBox="1">
              <a:spLocks noChangeArrowheads="1"/>
            </p:cNvSpPr>
            <p:nvPr/>
          </p:nvSpPr>
          <p:spPr bwMode="auto">
            <a:xfrm>
              <a:off x="278" y="326"/>
              <a:ext cx="1723" cy="320"/>
            </a:xfrm>
            <a:prstGeom prst="rect">
              <a:avLst/>
            </a:prstGeom>
            <a:solidFill>
              <a:srgbClr val="FFFF66"/>
            </a:solidFill>
            <a:ln w="9525">
              <a:solidFill>
                <a:srgbClr val="FFFF66"/>
              </a:solidFill>
              <a:miter lim="800000"/>
            </a:ln>
          </p:spPr>
          <p:txBody>
            <a:bodyPr anchor="ctr">
              <a:spAutoFit/>
            </a:bodyPr>
            <a:lstStyle>
              <a:lvl1pPr>
                <a:spcBef>
                  <a:spcPct val="20000"/>
                </a:spcBef>
                <a:buClr>
                  <a:schemeClr val="folHlink"/>
                </a:buClr>
                <a:buSzPct val="60000"/>
                <a:buFont typeface="Wingdings" panose="05000000000000000000" pitchFamily="2" charset="2"/>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pPr>
              <a:endParaRPr lang="en-US" altLang="zh-CN" sz="1800">
                <a:solidFill>
                  <a:srgbClr val="0000FF"/>
                </a:solidFill>
                <a:latin typeface="Times New Roman" panose="02020603050405020304" pitchFamily="18" charset="0"/>
                <a:ea typeface="宋体" panose="02010600030101010101" pitchFamily="2" charset="-122"/>
              </a:endParaRPr>
            </a:p>
            <a:p>
              <a:pPr algn="ctr" eaLnBrk="1" hangingPunct="1">
                <a:spcBef>
                  <a:spcPct val="50000"/>
                </a:spcBef>
                <a:buClrTx/>
                <a:buSzTx/>
              </a:pPr>
              <a:r>
                <a:rPr lang="en-US" altLang="zh-CN" sz="1800">
                  <a:solidFill>
                    <a:srgbClr val="0000FF"/>
                  </a:solidFill>
                  <a:latin typeface="Times New Roman" panose="02020603050405020304" pitchFamily="18" charset="0"/>
                  <a:ea typeface="宋体" panose="02010600030101010101" pitchFamily="2" charset="-122"/>
                </a:rPr>
                <a:t>Multimedia Develop Tools</a:t>
              </a:r>
            </a:p>
          </p:txBody>
        </p:sp>
        <p:sp>
          <p:nvSpPr>
            <p:cNvPr id="37" name="Text Box 10"/>
            <p:cNvSpPr txBox="1">
              <a:spLocks noChangeArrowheads="1"/>
            </p:cNvSpPr>
            <p:nvPr/>
          </p:nvSpPr>
          <p:spPr bwMode="auto">
            <a:xfrm>
              <a:off x="387" y="0"/>
              <a:ext cx="1542" cy="320"/>
            </a:xfrm>
            <a:prstGeom prst="rect">
              <a:avLst/>
            </a:prstGeom>
            <a:solidFill>
              <a:srgbClr val="FFC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anose="05000000000000000000" pitchFamily="2" charset="2"/>
                <a:defRPr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pPr>
              <a:endParaRPr lang="en-US" altLang="zh-CN" sz="1800">
                <a:latin typeface="Times New Roman" panose="02020603050405020304" pitchFamily="18" charset="0"/>
                <a:ea typeface="宋体" panose="02010600030101010101" pitchFamily="2" charset="-122"/>
              </a:endParaRPr>
            </a:p>
            <a:p>
              <a:pPr algn="ctr" eaLnBrk="1" hangingPunct="1">
                <a:spcBef>
                  <a:spcPct val="50000"/>
                </a:spcBef>
                <a:buClrTx/>
                <a:buSzTx/>
              </a:pPr>
              <a:r>
                <a:rPr lang="en-US" altLang="zh-CN" sz="1800">
                  <a:latin typeface="Times New Roman" panose="02020603050405020304" pitchFamily="18" charset="0"/>
                  <a:ea typeface="宋体" panose="02010600030101010101" pitchFamily="2" charset="-122"/>
                </a:rPr>
                <a:t>Multimedia Applications</a:t>
              </a:r>
              <a:endParaRPr lang="zh-CN" altLang="en-US" sz="1800">
                <a:latin typeface="Times New Roman" panose="02020603050405020304" pitchFamily="18" charset="0"/>
                <a:ea typeface="宋体" panose="02010600030101010101" pitchFamily="2" charset="-122"/>
              </a:endParaRPr>
            </a:p>
          </p:txBody>
        </p:sp>
      </p:grpSp>
      <p:sp>
        <p:nvSpPr>
          <p:cNvPr id="4" name="矩形 3"/>
          <p:cNvSpPr/>
          <p:nvPr/>
        </p:nvSpPr>
        <p:spPr>
          <a:xfrm>
            <a:off x="4719798" y="3581401"/>
            <a:ext cx="4572000" cy="1323439"/>
          </a:xfrm>
          <a:prstGeom prst="rect">
            <a:avLst/>
          </a:prstGeom>
        </p:spPr>
        <p:txBody>
          <a:bodyPr wrap="square">
            <a:spAutoFit/>
          </a:bodyPr>
          <a:lstStyle/>
          <a:p>
            <a:r>
              <a:rPr lang="en-US" altLang="zh-CN" sz="2000" dirty="0">
                <a:solidFill>
                  <a:srgbClr val="FF0000"/>
                </a:solidFill>
                <a:latin typeface="Arial" panose="020B0604020202020204" pitchFamily="34" charset="0"/>
              </a:rPr>
              <a:t>The main purpose of Device drivers is to provide abstraction by acting as translator between a hardware device and the </a:t>
            </a:r>
            <a:r>
              <a:rPr lang="en-US" altLang="zh-CN" sz="2000" dirty="0" smtClean="0">
                <a:solidFill>
                  <a:srgbClr val="FF0000"/>
                </a:solidFill>
                <a:latin typeface="Arial" panose="020B0604020202020204" pitchFamily="34" charset="0"/>
              </a:rPr>
              <a:t>operating </a:t>
            </a:r>
            <a:r>
              <a:rPr lang="en-US" altLang="zh-CN" sz="2000" dirty="0">
                <a:solidFill>
                  <a:srgbClr val="FF0000"/>
                </a:solidFill>
                <a:latin typeface="Arial" panose="020B0604020202020204" pitchFamily="34" charset="0"/>
              </a:rPr>
              <a:t>systems that use it</a:t>
            </a:r>
            <a:endParaRPr lang="zh-CN" altLang="en-US" sz="2000" dirty="0">
              <a:solidFill>
                <a:srgbClr val="FF0000"/>
              </a:solidFill>
            </a:endParaRPr>
          </a:p>
        </p:txBody>
      </p:sp>
    </p:spTree>
  </p:cSld>
  <p:clrMapOvr>
    <a:masterClrMapping/>
  </p:clrMapOvr>
  <p:transition spd="slow">
    <p:strips dir="r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1371600" y="0"/>
            <a:ext cx="6567487" cy="762000"/>
          </a:xfrm>
        </p:spPr>
        <p:txBody>
          <a:bodyPr/>
          <a:lstStyle/>
          <a:p>
            <a:pPr algn="ctr" eaLnBrk="1" hangingPunct="1">
              <a:defRPr/>
            </a:pPr>
            <a:r>
              <a:rPr lang="en-US" altLang="zh-CN" sz="3200" u="sng" dirty="0">
                <a:solidFill>
                  <a:srgbClr val="660066"/>
                </a:solidFill>
                <a:latin typeface="Times New Roman" panose="02020603050405020304" pitchFamily="18" charset="0"/>
                <a:cs typeface="Times New Roman" panose="02020603050405020304" pitchFamily="18" charset="0"/>
              </a:rPr>
              <a:t>General Characteristics</a:t>
            </a:r>
          </a:p>
        </p:txBody>
      </p:sp>
      <p:sp>
        <p:nvSpPr>
          <p:cNvPr id="30724" name="Rectangle 3"/>
          <p:cNvSpPr>
            <a:spLocks noGrp="1" noChangeArrowheads="1"/>
          </p:cNvSpPr>
          <p:nvPr>
            <p:ph type="body" idx="1"/>
          </p:nvPr>
        </p:nvSpPr>
        <p:spPr>
          <a:xfrm>
            <a:off x="228600" y="4876800"/>
            <a:ext cx="8578850" cy="1981200"/>
          </a:xfrm>
        </p:spPr>
        <p:txBody>
          <a:bodyPr/>
          <a:lstStyle/>
          <a:p>
            <a:pPr eaLnBrk="1" hangingPunct="1"/>
            <a:r>
              <a:rPr lang="en-US" altLang="zh-CN" b="0" dirty="0" smtClean="0">
                <a:latin typeface="Times New Roman" panose="02020603050405020304" pitchFamily="18" charset="0"/>
                <a:cs typeface="Times New Roman" panose="02020603050405020304" pitchFamily="18" charset="0"/>
              </a:rPr>
              <a:t>It </a:t>
            </a:r>
            <a:r>
              <a:rPr lang="en-US" altLang="zh-CN" b="0" dirty="0">
                <a:latin typeface="Times New Roman" panose="02020603050405020304" pitchFamily="18" charset="0"/>
                <a:cs typeface="Times New Roman" panose="02020603050405020304" pitchFamily="18" charset="0"/>
              </a:rPr>
              <a:t>can </a:t>
            </a:r>
            <a:r>
              <a:rPr lang="en-US" altLang="zh-CN" b="0" dirty="0" smtClean="0">
                <a:latin typeface="Times New Roman" panose="02020603050405020304" pitchFamily="18" charset="0"/>
                <a:cs typeface="Times New Roman" panose="02020603050405020304" pitchFamily="18" charset="0"/>
              </a:rPr>
              <a:t>be used </a:t>
            </a:r>
            <a:r>
              <a:rPr lang="en-US" altLang="zh-CN" b="0" dirty="0">
                <a:latin typeface="Times New Roman" panose="02020603050405020304" pitchFamily="18" charset="0"/>
                <a:cs typeface="Times New Roman" panose="02020603050405020304" pitchFamily="18" charset="0"/>
              </a:rPr>
              <a:t>in multimedia applications such as music composition, audio editing, presentation, education,  entertainment (games) , </a:t>
            </a:r>
            <a:r>
              <a:rPr lang="en-US" altLang="zh-CN" b="0" dirty="0" err="1">
                <a:latin typeface="Times New Roman" panose="02020603050405020304" pitchFamily="18" charset="0"/>
                <a:cs typeface="Times New Roman" panose="02020603050405020304" pitchFamily="18" charset="0"/>
              </a:rPr>
              <a:t>etc</a:t>
            </a:r>
            <a:endParaRPr lang="zh-CN" altLang="en-US" dirty="0" smtClean="0">
              <a:latin typeface="Times New Roman" panose="02020603050405020304" pitchFamily="18" charset="0"/>
              <a:cs typeface="Times New Roman" panose="02020603050405020304" pitchFamily="18" charset="0"/>
            </a:endParaRPr>
          </a:p>
        </p:txBody>
      </p:sp>
      <p:sp>
        <p:nvSpPr>
          <p:cNvPr id="191492" name="Text Box 4" descr="水滴"/>
          <p:cNvSpPr txBox="1">
            <a:spLocks noChangeArrowheads="1"/>
          </p:cNvSpPr>
          <p:nvPr/>
        </p:nvSpPr>
        <p:spPr bwMode="auto">
          <a:xfrm>
            <a:off x="685800" y="762000"/>
            <a:ext cx="8029749" cy="3884140"/>
          </a:xfrm>
          <a:prstGeom prst="rect">
            <a:avLst/>
          </a:prstGeom>
          <a:blipFill dpi="0" rotWithShape="1">
            <a:blip r:embed="rId4"/>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eaLnBrk="1" hangingPunct="1"/>
            <a:r>
              <a:rPr lang="en-US" altLang="zh-CN" sz="2400" b="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800" b="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0" dirty="0" smtClean="0">
                <a:latin typeface="Times New Roman" panose="02020603050405020304" pitchFamily="18" charset="0"/>
                <a:ea typeface="宋体" panose="02010600030101010101" pitchFamily="2" charset="-122"/>
                <a:cs typeface="Times New Roman" panose="02020603050405020304" pitchFamily="18" charset="0"/>
              </a:rPr>
              <a:t>Recording</a:t>
            </a:r>
            <a:r>
              <a:rPr lang="en-US" altLang="zh-CN" sz="2800" b="0" dirty="0">
                <a:latin typeface="Times New Roman" panose="02020603050405020304" pitchFamily="18" charset="0"/>
                <a:ea typeface="宋体" panose="02010600030101010101" pitchFamily="2" charset="-122"/>
                <a:cs typeface="Times New Roman" panose="02020603050405020304" pitchFamily="18" charset="0"/>
              </a:rPr>
              <a:t>, editing, and playback of digital audio file.</a:t>
            </a:r>
            <a:endParaRPr lang="zh-CN" altLang="en-US" sz="2800" b="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r>
              <a:rPr lang="en-US" altLang="zh-CN" sz="2800" b="0" dirty="0">
                <a:latin typeface="Times New Roman" panose="02020603050405020304" pitchFamily="18" charset="0"/>
                <a:ea typeface="宋体" panose="02010600030101010101" pitchFamily="2" charset="-122"/>
                <a:cs typeface="Times New Roman" panose="02020603050405020304" pitchFamily="18" charset="0"/>
              </a:rPr>
              <a:t>ii)  Controlling and mixing sounds from different sources.</a:t>
            </a:r>
            <a:endParaRPr lang="zh-CN" altLang="en-US" sz="2800" b="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r>
              <a:rPr lang="en-US" altLang="zh-CN" sz="2800" b="0" dirty="0">
                <a:latin typeface="Times New Roman" panose="02020603050405020304" pitchFamily="18" charset="0"/>
                <a:ea typeface="宋体" panose="02010600030101010101" pitchFamily="2" charset="-122"/>
                <a:cs typeface="Times New Roman" panose="02020603050405020304" pitchFamily="18" charset="0"/>
              </a:rPr>
              <a:t>iii) Compression and decompression in </a:t>
            </a:r>
            <a:r>
              <a:rPr lang="en-US" altLang="zh-CN" sz="2800" b="0" dirty="0" smtClean="0">
                <a:latin typeface="Times New Roman" panose="02020603050405020304" pitchFamily="18" charset="0"/>
                <a:ea typeface="宋体" panose="02010600030101010101" pitchFamily="2" charset="-122"/>
                <a:cs typeface="Times New Roman" panose="02020603050405020304" pitchFamily="18" charset="0"/>
              </a:rPr>
              <a:t>recording </a:t>
            </a:r>
            <a:r>
              <a:rPr lang="en-US" altLang="zh-CN" sz="2800" b="0" dirty="0">
                <a:latin typeface="Times New Roman" panose="02020603050405020304" pitchFamily="18" charset="0"/>
                <a:ea typeface="宋体" panose="02010600030101010101" pitchFamily="2" charset="-122"/>
                <a:cs typeface="Times New Roman" panose="02020603050405020304" pitchFamily="18" charset="0"/>
              </a:rPr>
              <a:t>and playback.</a:t>
            </a:r>
            <a:endParaRPr lang="zh-CN" altLang="en-US" sz="2800" b="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r>
              <a:rPr lang="en-US" altLang="zh-CN" sz="2800" b="0" dirty="0">
                <a:latin typeface="Times New Roman" panose="02020603050405020304" pitchFamily="18" charset="0"/>
                <a:ea typeface="宋体" panose="02010600030101010101" pitchFamily="2" charset="-122"/>
                <a:cs typeface="Times New Roman" panose="02020603050405020304" pitchFamily="18" charset="0"/>
              </a:rPr>
              <a:t>iv) </a:t>
            </a:r>
            <a:r>
              <a:rPr lang="en-US" altLang="zh-CN" sz="2800" b="0" dirty="0" smtClean="0">
                <a:latin typeface="Times New Roman" panose="02020603050405020304" pitchFamily="18" charset="0"/>
                <a:ea typeface="宋体" panose="02010600030101010101" pitchFamily="2" charset="-122"/>
                <a:cs typeface="Times New Roman" panose="02020603050405020304" pitchFamily="18" charset="0"/>
              </a:rPr>
              <a:t>Music </a:t>
            </a:r>
            <a:r>
              <a:rPr lang="en-US" altLang="zh-CN" sz="2800" b="0"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2800" b="0" dirty="0" smtClean="0">
                <a:latin typeface="Times New Roman" panose="02020603050405020304" pitchFamily="18" charset="0"/>
                <a:ea typeface="宋体" panose="02010600030101010101" pitchFamily="2" charset="-122"/>
                <a:cs typeface="Times New Roman" panose="02020603050405020304" pitchFamily="18" charset="0"/>
              </a:rPr>
              <a:t>ynthesis</a:t>
            </a:r>
            <a:r>
              <a:rPr lang="zh-CN" altLang="en-US" sz="2800" b="0" dirty="0">
                <a:latin typeface="Times New Roman" panose="02020603050405020304" pitchFamily="18" charset="0"/>
                <a:ea typeface="宋体" panose="02010600030101010101" pitchFamily="2" charset="-122"/>
                <a:cs typeface="Times New Roman" panose="02020603050405020304" pitchFamily="18" charset="0"/>
              </a:rPr>
              <a:t>．</a:t>
            </a:r>
          </a:p>
          <a:p>
            <a:pPr eaLnBrk="1" hangingPunct="1"/>
            <a:r>
              <a:rPr lang="en-US" altLang="zh-CN" sz="2800" b="0" dirty="0">
                <a:latin typeface="Times New Roman" panose="02020603050405020304" pitchFamily="18" charset="0"/>
                <a:ea typeface="宋体" panose="02010600030101010101" pitchFamily="2" charset="-122"/>
                <a:cs typeface="Times New Roman" panose="02020603050405020304" pitchFamily="18" charset="0"/>
              </a:rPr>
              <a:t>v) </a:t>
            </a:r>
            <a:r>
              <a:rPr lang="en-US" altLang="zh-CN" sz="2800" b="0" dirty="0" smtClean="0">
                <a:latin typeface="Times New Roman" panose="02020603050405020304" pitchFamily="18" charset="0"/>
                <a:ea typeface="宋体" panose="02010600030101010101" pitchFamily="2" charset="-122"/>
                <a:cs typeface="Times New Roman" panose="02020603050405020304" pitchFamily="18" charset="0"/>
              </a:rPr>
              <a:t> Support MIDI </a:t>
            </a:r>
            <a:r>
              <a:rPr lang="en-US" altLang="zh-CN" sz="2800" b="0" dirty="0">
                <a:latin typeface="Times New Roman" panose="02020603050405020304" pitchFamily="18" charset="0"/>
                <a:ea typeface="宋体" panose="02010600030101010101" pitchFamily="2" charset="-122"/>
                <a:cs typeface="Times New Roman" panose="02020603050405020304" pitchFamily="18" charset="0"/>
              </a:rPr>
              <a:t>interface</a:t>
            </a:r>
            <a:r>
              <a:rPr lang="zh-CN" altLang="en-US" sz="2800" b="0" dirty="0">
                <a:latin typeface="Times New Roman" panose="02020603050405020304" pitchFamily="18" charset="0"/>
                <a:ea typeface="宋体" panose="02010600030101010101" pitchFamily="2" charset="-122"/>
                <a:cs typeface="Times New Roman" panose="02020603050405020304" pitchFamily="18" charset="0"/>
              </a:rPr>
              <a:t>．</a:t>
            </a:r>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1492"/>
                                        </p:tgtEl>
                                        <p:attrNameLst>
                                          <p:attrName>style.visibility</p:attrName>
                                        </p:attrNameLst>
                                      </p:cBhvr>
                                      <p:to>
                                        <p:strVal val="visible"/>
                                      </p:to>
                                    </p:set>
                                    <p:animEffect transition="in" filter="fade">
                                      <p:cBhvr>
                                        <p:cTn id="7" dur="1000"/>
                                        <p:tgtEl>
                                          <p:spTgt spid="191492"/>
                                        </p:tgtEl>
                                      </p:cBhvr>
                                    </p:animEffect>
                                    <p:anim calcmode="lin" valueType="num">
                                      <p:cBhvr>
                                        <p:cTn id="8" dur="1000" fill="hold"/>
                                        <p:tgtEl>
                                          <p:spTgt spid="191492"/>
                                        </p:tgtEl>
                                        <p:attrNameLst>
                                          <p:attrName>ppt_x</p:attrName>
                                        </p:attrNameLst>
                                      </p:cBhvr>
                                      <p:tavLst>
                                        <p:tav tm="0">
                                          <p:val>
                                            <p:strVal val="#ppt_x"/>
                                          </p:val>
                                        </p:tav>
                                        <p:tav tm="100000">
                                          <p:val>
                                            <p:strVal val="#ppt_x"/>
                                          </p:val>
                                        </p:tav>
                                      </p:tavLst>
                                    </p:anim>
                                    <p:anim calcmode="lin" valueType="num">
                                      <p:cBhvr>
                                        <p:cTn id="9" dur="1000" fill="hold"/>
                                        <p:tgtEl>
                                          <p:spTgt spid="1914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438801" y="41125"/>
            <a:ext cx="8243887" cy="762000"/>
          </a:xfrm>
        </p:spPr>
        <p:txBody>
          <a:bodyPr/>
          <a:lstStyle/>
          <a:p>
            <a:pPr algn="ctr" eaLnBrk="1" hangingPunct="1">
              <a:defRPr/>
            </a:pPr>
            <a:r>
              <a:rPr lang="en-US" altLang="zh-CN" sz="3200" dirty="0" smtClean="0">
                <a:latin typeface="Times New Roman" panose="02020603050405020304" pitchFamily="18" charset="0"/>
                <a:cs typeface="Times New Roman" panose="02020603050405020304" pitchFamily="18" charset="0"/>
              </a:rPr>
              <a:t>Example</a:t>
            </a:r>
            <a:endParaRPr lang="en-US" altLang="zh-CN" sz="3200" dirty="0">
              <a:latin typeface="Times New Roman" panose="02020603050405020304" pitchFamily="18" charset="0"/>
              <a:cs typeface="Times New Roman" panose="02020603050405020304" pitchFamily="18" charset="0"/>
            </a:endParaRPr>
          </a:p>
        </p:txBody>
      </p:sp>
      <p:sp>
        <p:nvSpPr>
          <p:cNvPr id="30724" name="Rectangle 3"/>
          <p:cNvSpPr>
            <a:spLocks noGrp="1" noChangeArrowheads="1"/>
          </p:cNvSpPr>
          <p:nvPr>
            <p:ph type="body" idx="1"/>
          </p:nvPr>
        </p:nvSpPr>
        <p:spPr>
          <a:xfrm>
            <a:off x="457200" y="685800"/>
            <a:ext cx="8578850" cy="2514600"/>
          </a:xfrm>
        </p:spPr>
        <p:txBody>
          <a:bodyPr>
            <a:normAutofit/>
          </a:bodyPr>
          <a:lstStyle/>
          <a:p>
            <a:pPr marL="457200" indent="-457200">
              <a:buFont typeface="Wingdings" panose="05000000000000000000" pitchFamily="2" charset="2"/>
              <a:buChar char="l"/>
            </a:pPr>
            <a:r>
              <a:rPr lang="en-US" altLang="zh-CN" b="0" dirty="0">
                <a:solidFill>
                  <a:srgbClr val="FF0000"/>
                </a:solidFill>
              </a:rPr>
              <a:t>Enjoy multi-channel cinematic </a:t>
            </a:r>
            <a:r>
              <a:rPr lang="en-US" altLang="zh-CN" b="0" dirty="0" smtClean="0">
                <a:solidFill>
                  <a:srgbClr val="FF0000"/>
                </a:solidFill>
              </a:rPr>
              <a:t>sound</a:t>
            </a:r>
          </a:p>
          <a:p>
            <a:r>
              <a:rPr lang="en-US" altLang="zh-CN" sz="2800" b="0" dirty="0" smtClean="0"/>
              <a:t>Many sound cards come </a:t>
            </a:r>
            <a:r>
              <a:rPr lang="en-US" altLang="zh-CN" sz="2800" b="0" dirty="0"/>
              <a:t>with 5.1 channel outputs so you can connect to your existing multi-channel speakers with ease.</a:t>
            </a:r>
            <a:endParaRPr lang="en-US" altLang="zh-CN" sz="2800" b="0" dirty="0">
              <a:solidFill>
                <a:srgbClr val="FF0000"/>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752600" y="3269010"/>
            <a:ext cx="5503118" cy="3588990"/>
          </a:xfrm>
          <a:prstGeom prst="rect">
            <a:avLst/>
          </a:prstGeom>
        </p:spPr>
      </p:pic>
    </p:spTree>
  </p:cSld>
  <p:clrMapOvr>
    <a:masterClrMapping/>
  </p:clrMapOvr>
  <p:transition spd="slow">
    <p:strips dir="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8194" name="Picture 2" descr="3&#10;4.1 The Power of Sound&#10;• Sound pressure is measured in  dB (decibel)&#10;• Sound waves are known as waveforms.&#10;Something vi..."/>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438801" y="41125"/>
            <a:ext cx="8243887" cy="762000"/>
          </a:xfrm>
        </p:spPr>
        <p:txBody>
          <a:bodyPr/>
          <a:lstStyle/>
          <a:p>
            <a:pPr algn="ctr" eaLnBrk="1" hangingPunct="1">
              <a:defRPr/>
            </a:pPr>
            <a:r>
              <a:rPr lang="en-US" altLang="zh-CN" sz="3200" dirty="0" smtClean="0">
                <a:latin typeface="Times New Roman" panose="02020603050405020304" pitchFamily="18" charset="0"/>
                <a:cs typeface="Times New Roman" panose="02020603050405020304" pitchFamily="18" charset="0"/>
              </a:rPr>
              <a:t>Example</a:t>
            </a:r>
            <a:endParaRPr lang="en-US" altLang="zh-CN" sz="3200" dirty="0">
              <a:latin typeface="Times New Roman" panose="02020603050405020304" pitchFamily="18" charset="0"/>
              <a:cs typeface="Times New Roman" panose="02020603050405020304" pitchFamily="18" charset="0"/>
            </a:endParaRPr>
          </a:p>
        </p:txBody>
      </p:sp>
      <p:sp>
        <p:nvSpPr>
          <p:cNvPr id="30724" name="Rectangle 3"/>
          <p:cNvSpPr>
            <a:spLocks noGrp="1" noChangeArrowheads="1"/>
          </p:cNvSpPr>
          <p:nvPr>
            <p:ph type="body" idx="1"/>
          </p:nvPr>
        </p:nvSpPr>
        <p:spPr>
          <a:xfrm>
            <a:off x="457200" y="762000"/>
            <a:ext cx="8578850" cy="3200400"/>
          </a:xfrm>
        </p:spPr>
        <p:txBody>
          <a:bodyPr>
            <a:normAutofit fontScale="40000" lnSpcReduction="20000"/>
          </a:bodyPr>
          <a:lstStyle/>
          <a:p>
            <a:pPr marL="457200" indent="-457200">
              <a:buFont typeface="Wingdings" panose="05000000000000000000" pitchFamily="2" charset="2"/>
              <a:buChar char="l"/>
            </a:pPr>
            <a:r>
              <a:rPr lang="en-US" altLang="zh-CN" sz="8600" b="1" dirty="0">
                <a:solidFill>
                  <a:srgbClr val="002060"/>
                </a:solidFill>
              </a:rPr>
              <a:t>Independent input </a:t>
            </a:r>
            <a:r>
              <a:rPr lang="en-US" altLang="zh-CN" sz="8600" b="1" dirty="0" smtClean="0">
                <a:solidFill>
                  <a:srgbClr val="002060"/>
                </a:solidFill>
              </a:rPr>
              <a:t>sources</a:t>
            </a:r>
          </a:p>
          <a:p>
            <a:r>
              <a:rPr lang="en-US" altLang="zh-CN" sz="8000" b="0" dirty="0" smtClean="0"/>
              <a:t>Many sound cards come </a:t>
            </a:r>
            <a:r>
              <a:rPr lang="en-US" altLang="zh-CN" sz="8000" b="0" dirty="0"/>
              <a:t>with independent line-in and microphone connectors, which allow you to plug in two different audio sources to your PC.</a:t>
            </a:r>
          </a:p>
          <a:p>
            <a:r>
              <a:rPr lang="en-US" altLang="zh-CN" sz="8000" b="0" dirty="0"/>
              <a:t>You can plug in your MP3 player and sing along, while recording your singing session for your friends to enjoy</a:t>
            </a:r>
            <a:r>
              <a:rPr lang="en-US" altLang="zh-CN" sz="2400" b="0" dirty="0"/>
              <a:t>!</a:t>
            </a:r>
          </a:p>
        </p:txBody>
      </p:sp>
      <p:pic>
        <p:nvPicPr>
          <p:cNvPr id="3" name="图片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447800" y="3924300"/>
            <a:ext cx="6172200" cy="2857500"/>
          </a:xfrm>
          <a:prstGeom prst="rect">
            <a:avLst/>
          </a:prstGeom>
        </p:spPr>
      </p:pic>
    </p:spTree>
  </p:cSld>
  <p:clrMapOvr>
    <a:masterClrMapping/>
  </p:clrMapOvr>
  <p:transition spd="slow">
    <p:strips dir="rd"/>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438801" y="41125"/>
            <a:ext cx="8243887" cy="416075"/>
          </a:xfrm>
        </p:spPr>
        <p:txBody>
          <a:bodyPr>
            <a:normAutofit fontScale="90000"/>
          </a:bodyPr>
          <a:lstStyle/>
          <a:p>
            <a:pPr algn="ctr" eaLnBrk="1" hangingPunct="1">
              <a:defRPr/>
            </a:pPr>
            <a:r>
              <a:rPr lang="en-US" altLang="zh-CN" sz="3200" dirty="0" smtClean="0">
                <a:latin typeface="Times New Roman" panose="02020603050405020304" pitchFamily="18" charset="0"/>
                <a:cs typeface="Times New Roman" panose="02020603050405020304" pitchFamily="18" charset="0"/>
              </a:rPr>
              <a:t>Example</a:t>
            </a:r>
            <a:endParaRPr lang="en-US" altLang="zh-CN" sz="3200" dirty="0">
              <a:latin typeface="Times New Roman" panose="02020603050405020304" pitchFamily="18" charset="0"/>
              <a:cs typeface="Times New Roman" panose="02020603050405020304" pitchFamily="18" charset="0"/>
            </a:endParaRPr>
          </a:p>
        </p:txBody>
      </p:sp>
      <p:sp>
        <p:nvSpPr>
          <p:cNvPr id="30724" name="Rectangle 3"/>
          <p:cNvSpPr>
            <a:spLocks noGrp="1" noChangeArrowheads="1"/>
          </p:cNvSpPr>
          <p:nvPr>
            <p:ph type="body" idx="1"/>
          </p:nvPr>
        </p:nvSpPr>
        <p:spPr>
          <a:xfrm>
            <a:off x="565150" y="533400"/>
            <a:ext cx="8578850" cy="533400"/>
          </a:xfrm>
        </p:spPr>
        <p:txBody>
          <a:bodyPr>
            <a:noAutofit/>
          </a:bodyPr>
          <a:lstStyle/>
          <a:p>
            <a:pPr marL="457200" indent="-457200">
              <a:buFont typeface="Wingdings" panose="05000000000000000000" pitchFamily="2" charset="2"/>
              <a:buChar char="l"/>
            </a:pPr>
            <a:r>
              <a:rPr lang="en-US" altLang="zh-CN" sz="2800" b="0" dirty="0">
                <a:solidFill>
                  <a:srgbClr val="FF0000"/>
                </a:solidFill>
              </a:rPr>
              <a:t>Control and customize your </a:t>
            </a:r>
            <a:r>
              <a:rPr lang="en-US" altLang="zh-CN" sz="2800" b="0" dirty="0" smtClean="0">
                <a:solidFill>
                  <a:srgbClr val="FF0000"/>
                </a:solidFill>
              </a:rPr>
              <a:t>audio</a:t>
            </a:r>
          </a:p>
          <a:p>
            <a:r>
              <a:rPr lang="en-US" altLang="zh-CN" sz="2800" b="0" dirty="0" smtClean="0"/>
              <a:t>Many sound cards come </a:t>
            </a:r>
            <a:r>
              <a:rPr lang="en-US" altLang="zh-CN" sz="2800" b="0" dirty="0"/>
              <a:t>with </a:t>
            </a:r>
            <a:r>
              <a:rPr lang="en-US" altLang="zh-CN" sz="2800" b="0" dirty="0" smtClean="0"/>
              <a:t>audio processing software, </a:t>
            </a:r>
            <a:r>
              <a:rPr lang="en-US" altLang="zh-CN" sz="2800" b="0" dirty="0"/>
              <a:t>which is designed to bring cinematic difference to home theatre PCs! You can also adjust the level of immersion you like, simply by adjusting the sliders on </a:t>
            </a:r>
            <a:r>
              <a:rPr lang="en-US" altLang="zh-CN" sz="2800" b="0" dirty="0" smtClean="0"/>
              <a:t>Control </a:t>
            </a:r>
            <a:r>
              <a:rPr lang="en-US" altLang="zh-CN" sz="2800" b="0" dirty="0"/>
              <a:t>Panel.</a:t>
            </a:r>
          </a:p>
        </p:txBody>
      </p:sp>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979712" y="3284984"/>
            <a:ext cx="5239142" cy="3496816"/>
          </a:xfrm>
          <a:prstGeom prst="rect">
            <a:avLst/>
          </a:prstGeom>
        </p:spPr>
      </p:pic>
    </p:spTree>
  </p:cSld>
  <p:clrMapOvr>
    <a:masterClrMapping/>
  </p:clrMapOvr>
  <p:transition spd="slow">
    <p:strips dir="rd"/>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3"/>
          <p:cNvSpPr>
            <a:spLocks noGrp="1" noChangeArrowheads="1"/>
          </p:cNvSpPr>
          <p:nvPr>
            <p:ph type="body" idx="1"/>
          </p:nvPr>
        </p:nvSpPr>
        <p:spPr>
          <a:xfrm>
            <a:off x="457200" y="1143000"/>
            <a:ext cx="8153400" cy="4953000"/>
          </a:xfrm>
        </p:spPr>
        <p:txBody>
          <a:bodyPr>
            <a:normAutofit lnSpcReduction="10000"/>
          </a:bodyPr>
          <a:lstStyle/>
          <a:p>
            <a:pPr eaLnBrk="1" hangingPunct="1">
              <a:buClr>
                <a:srgbClr val="FF33CC"/>
              </a:buClr>
              <a:buSzPct val="80000"/>
              <a:buFont typeface="Wingdings" panose="05000000000000000000" pitchFamily="2" charset="2"/>
              <a:buChar char="Ø"/>
            </a:pPr>
            <a:r>
              <a:rPr lang="en-US" altLang="zh-CN" dirty="0" smtClean="0">
                <a:solidFill>
                  <a:srgbClr val="FF00FF"/>
                </a:solidFill>
                <a:latin typeface="Times New Roman" panose="02020603050405020304" pitchFamily="18" charset="0"/>
                <a:cs typeface="Times New Roman" panose="02020603050405020304" pitchFamily="18" charset="0"/>
              </a:rPr>
              <a:t>Audio Performance</a:t>
            </a:r>
          </a:p>
          <a:p>
            <a:pPr eaLnBrk="1" hangingPunct="1">
              <a:buClr>
                <a:srgbClr val="FF33CC"/>
              </a:buClr>
              <a:buSzPct val="80000"/>
            </a:pPr>
            <a:r>
              <a:rPr lang="zh-CN" altLang="en-US" dirty="0" smtClean="0">
                <a:latin typeface="Times New Roman" panose="02020603050405020304" pitchFamily="18" charset="0"/>
                <a:cs typeface="Times New Roman" panose="02020603050405020304" pitchFamily="18" charset="0"/>
              </a:rPr>
              <a:t>    </a:t>
            </a:r>
            <a:r>
              <a:rPr lang="en-US" altLang="zh-CN" dirty="0" smtClean="0">
                <a:solidFill>
                  <a:srgbClr val="FF0000"/>
                </a:solidFill>
                <a:latin typeface="Times New Roman" panose="02020603050405020304" pitchFamily="18" charset="0"/>
                <a:cs typeface="Times New Roman" panose="02020603050405020304" pitchFamily="18" charset="0"/>
              </a:rPr>
              <a:t>Sample Rate</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eaLnBrk="1" hangingPunct="1">
              <a:buClr>
                <a:srgbClr val="FF33CC"/>
              </a:buClr>
              <a:buSzPct val="80000"/>
            </a:pP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11.025</a:t>
            </a:r>
            <a:r>
              <a:rPr lang="zh-CN" altLang="en-US" dirty="0" smtClean="0"/>
              <a:t> </a:t>
            </a:r>
            <a:r>
              <a:rPr lang="en-US" altLang="zh-CN" dirty="0" smtClean="0">
                <a:latin typeface="Times New Roman" panose="02020603050405020304" pitchFamily="18" charset="0"/>
                <a:cs typeface="Times New Roman" panose="02020603050405020304" pitchFamily="18" charset="0"/>
              </a:rPr>
              <a:t>kHz   (Speech</a:t>
            </a:r>
            <a:r>
              <a:rPr lang="zh-CN" altLang="en-US" dirty="0" smtClean="0">
                <a:latin typeface="Times New Roman" panose="02020603050405020304" pitchFamily="18" charset="0"/>
                <a:cs typeface="Times New Roman" panose="02020603050405020304" pitchFamily="18" charset="0"/>
              </a:rPr>
              <a:t>)</a:t>
            </a:r>
            <a:br>
              <a:rPr lang="zh-CN" altLang="en-US" dirty="0" smtClean="0">
                <a:latin typeface="Times New Roman" panose="02020603050405020304" pitchFamily="18" charset="0"/>
                <a:cs typeface="Times New Roman" panose="02020603050405020304" pitchFamily="18" charset="0"/>
              </a:rPr>
            </a:br>
            <a:r>
              <a:rPr lang="zh-CN" altLang="en-US" dirty="0" smtClean="0">
                <a:latin typeface="Times New Roman" panose="02020603050405020304" pitchFamily="18" charset="0"/>
                <a:cs typeface="Times New Roman" panose="02020603050405020304" pitchFamily="18" charset="0"/>
              </a:rPr>
              <a:t>              22.05 </a:t>
            </a:r>
            <a:r>
              <a:rPr lang="en-US" altLang="zh-CN" dirty="0" smtClean="0">
                <a:latin typeface="Times New Roman" panose="02020603050405020304" pitchFamily="18" charset="0"/>
                <a:cs typeface="Times New Roman" panose="02020603050405020304" pitchFamily="18" charset="0"/>
              </a:rPr>
              <a:t>kHz   (Music</a:t>
            </a:r>
            <a:r>
              <a:rPr lang="zh-CN" altLang="en-US" dirty="0" smtClean="0">
                <a:latin typeface="Times New Roman" panose="02020603050405020304" pitchFamily="18" charset="0"/>
                <a:cs typeface="Times New Roman" panose="02020603050405020304" pitchFamily="18" charset="0"/>
              </a:rPr>
              <a:t>)</a:t>
            </a:r>
            <a:br>
              <a:rPr lang="zh-CN" altLang="en-US" dirty="0" smtClean="0">
                <a:latin typeface="Times New Roman" panose="02020603050405020304" pitchFamily="18" charset="0"/>
                <a:cs typeface="Times New Roman" panose="02020603050405020304" pitchFamily="18" charset="0"/>
              </a:rPr>
            </a:br>
            <a:r>
              <a:rPr lang="zh-CN" altLang="en-US" dirty="0" smtClean="0">
                <a:latin typeface="Times New Roman" panose="02020603050405020304" pitchFamily="18" charset="0"/>
                <a:cs typeface="Times New Roman" panose="02020603050405020304" pitchFamily="18" charset="0"/>
              </a:rPr>
              <a:t>              44.1  </a:t>
            </a:r>
            <a:r>
              <a:rPr lang="en-US" altLang="zh-CN" dirty="0" smtClean="0">
                <a:latin typeface="Times New Roman" panose="02020603050405020304" pitchFamily="18" charset="0"/>
                <a:cs typeface="Times New Roman" panose="02020603050405020304" pitchFamily="18" charset="0"/>
              </a:rPr>
              <a:t>kHz   (Hi-Fi</a:t>
            </a:r>
            <a:r>
              <a:rPr lang="zh-CN" altLang="en-US" dirty="0" smtClean="0">
                <a:latin typeface="Times New Roman" panose="02020603050405020304" pitchFamily="18" charset="0"/>
                <a:cs typeface="Times New Roman" panose="02020603050405020304" pitchFamily="18" charset="0"/>
              </a:rPr>
              <a:t>)</a:t>
            </a:r>
          </a:p>
          <a:p>
            <a:pPr eaLnBrk="1" hangingPunct="1"/>
            <a:r>
              <a:rPr lang="zh-CN" altLang="en-US" dirty="0" smtClean="0">
                <a:latin typeface="Times New Roman" panose="02020603050405020304" pitchFamily="18" charset="0"/>
                <a:cs typeface="Times New Roman" panose="02020603050405020304" pitchFamily="18" charset="0"/>
              </a:rPr>
              <a:t>    </a:t>
            </a:r>
            <a:r>
              <a:rPr lang="en-US" altLang="zh-CN" dirty="0" smtClean="0">
                <a:solidFill>
                  <a:srgbClr val="FF0000"/>
                </a:solidFill>
                <a:latin typeface="Times New Roman" panose="02020603050405020304" pitchFamily="18" charset="0"/>
                <a:cs typeface="Times New Roman" panose="02020603050405020304" pitchFamily="18" charset="0"/>
              </a:rPr>
              <a:t>Bit Size</a:t>
            </a:r>
            <a:r>
              <a:rPr lang="zh-CN" altLang="en-US" dirty="0" smtClean="0">
                <a:latin typeface="Times New Roman" panose="02020603050405020304" pitchFamily="18" charset="0"/>
                <a:cs typeface="Times New Roman" panose="02020603050405020304" pitchFamily="18" charset="0"/>
              </a:rPr>
              <a:t>： </a:t>
            </a:r>
            <a:endParaRPr lang="en-US" altLang="zh-CN" dirty="0" smtClean="0">
              <a:latin typeface="Times New Roman" panose="02020603050405020304" pitchFamily="18" charset="0"/>
              <a:cs typeface="Times New Roman" panose="02020603050405020304" pitchFamily="18" charset="0"/>
            </a:endParaRPr>
          </a:p>
          <a:p>
            <a:pPr eaLnBrk="1" hangingPunct="1"/>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8</a:t>
            </a:r>
            <a:r>
              <a:rPr lang="zh-CN" altLang="en-US" dirty="0" smtClean="0"/>
              <a:t> </a:t>
            </a:r>
            <a:r>
              <a:rPr lang="en-US" altLang="zh-CN" dirty="0" smtClean="0">
                <a:latin typeface="Times New Roman" panose="02020603050405020304" pitchFamily="18" charset="0"/>
                <a:cs typeface="Times New Roman" panose="02020603050405020304" pitchFamily="18" charset="0"/>
              </a:rPr>
              <a:t>bits</a:t>
            </a:r>
            <a:r>
              <a:rPr lang="zh-CN" altLang="en-US" dirty="0" smtClean="0">
                <a:latin typeface="Times New Roman" panose="02020603050405020304" pitchFamily="18" charset="0"/>
                <a:cs typeface="Times New Roman" panose="02020603050405020304" pitchFamily="18" charset="0"/>
              </a:rPr>
              <a:t>/256  (</a:t>
            </a:r>
            <a:r>
              <a:rPr lang="en-US" altLang="zh-CN" dirty="0" smtClean="0">
                <a:latin typeface="Times New Roman" panose="02020603050405020304" pitchFamily="18" charset="0"/>
                <a:cs typeface="Times New Roman" panose="02020603050405020304" pitchFamily="18" charset="0"/>
              </a:rPr>
              <a:t>Speech</a:t>
            </a:r>
            <a:r>
              <a:rPr lang="zh-CN" altLang="en-US" dirty="0" smtClean="0">
                <a:latin typeface="Times New Roman" panose="02020603050405020304" pitchFamily="18" charset="0"/>
                <a:cs typeface="Times New Roman" panose="02020603050405020304" pitchFamily="18" charset="0"/>
              </a:rPr>
              <a:t>)</a:t>
            </a:r>
            <a:br>
              <a:rPr lang="zh-CN" altLang="en-US" dirty="0" smtClean="0">
                <a:latin typeface="Times New Roman" panose="02020603050405020304" pitchFamily="18" charset="0"/>
                <a:cs typeface="Times New Roman" panose="02020603050405020304" pitchFamily="18" charset="0"/>
              </a:rPr>
            </a:br>
            <a:r>
              <a:rPr lang="zh-CN" altLang="en-US" dirty="0" smtClean="0">
                <a:latin typeface="Times New Roman" panose="02020603050405020304" pitchFamily="18" charset="0"/>
                <a:cs typeface="Times New Roman" panose="02020603050405020304" pitchFamily="18" charset="0"/>
              </a:rPr>
              <a:t>              16</a:t>
            </a:r>
            <a:r>
              <a:rPr lang="zh-CN" altLang="en-US" dirty="0" smtClean="0"/>
              <a:t> </a:t>
            </a:r>
            <a:r>
              <a:rPr lang="en-US" altLang="zh-CN" dirty="0" smtClean="0">
                <a:latin typeface="Times New Roman" panose="02020603050405020304" pitchFamily="18" charset="0"/>
                <a:cs typeface="Times New Roman" panose="02020603050405020304" pitchFamily="18" charset="0"/>
              </a:rPr>
              <a:t>bits</a:t>
            </a:r>
            <a:r>
              <a:rPr lang="zh-CN" altLang="en-US" dirty="0" smtClean="0">
                <a:latin typeface="Times New Roman" panose="02020603050405020304" pitchFamily="18" charset="0"/>
                <a:cs typeface="Times New Roman" panose="02020603050405020304" pitchFamily="18" charset="0"/>
              </a:rPr>
              <a:t>/65</a:t>
            </a:r>
            <a:r>
              <a:rPr lang="zh-CN" altLang="en-US" dirty="0" smtClean="0"/>
              <a:t> </a:t>
            </a:r>
            <a:r>
              <a:rPr lang="zh-CN" altLang="en-US" dirty="0" smtClean="0">
                <a:latin typeface="Times New Roman" panose="02020603050405020304" pitchFamily="18" charset="0"/>
                <a:cs typeface="Times New Roman" panose="02020603050405020304" pitchFamily="18" charset="0"/>
              </a:rPr>
              <a:t>536 (</a:t>
            </a:r>
            <a:r>
              <a:rPr lang="en-US" altLang="zh-CN" dirty="0" smtClean="0">
                <a:latin typeface="Times New Roman" panose="02020603050405020304" pitchFamily="18" charset="0"/>
                <a:cs typeface="Times New Roman" panose="02020603050405020304" pitchFamily="18" charset="0"/>
              </a:rPr>
              <a:t>Hi-Fi</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eaLnBrk="1" hangingPunct="1"/>
            <a:r>
              <a:rPr lang="en-US" altLang="zh-CN" dirty="0">
                <a:solidFill>
                  <a:srgbClr val="FF0000"/>
                </a:solidFill>
                <a:latin typeface="Times New Roman" panose="02020603050405020304" pitchFamily="18" charset="0"/>
                <a:cs typeface="Times New Roman" panose="02020603050405020304" pitchFamily="18" charset="0"/>
              </a:rPr>
              <a:t>    SNR(Signal-to-noise </a:t>
            </a:r>
            <a:r>
              <a:rPr lang="en-US" altLang="zh-CN" dirty="0" smtClean="0">
                <a:solidFill>
                  <a:srgbClr val="FF0000"/>
                </a:solidFill>
                <a:latin typeface="Times New Roman" panose="02020603050405020304" pitchFamily="18" charset="0"/>
                <a:cs typeface="Times New Roman" panose="02020603050405020304" pitchFamily="18" charset="0"/>
              </a:rPr>
              <a:t>ratio)</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&gt;80db</a:t>
            </a:r>
            <a:endParaRPr lang="zh-CN" altLang="en-US" dirty="0" smtClean="0">
              <a:latin typeface="Times New Roman" panose="02020603050405020304" pitchFamily="18" charset="0"/>
              <a:cs typeface="Times New Roman" panose="02020603050405020304" pitchFamily="18" charset="0"/>
            </a:endParaRPr>
          </a:p>
          <a:p>
            <a:pPr eaLnBrk="1" hangingPunct="1"/>
            <a:endParaRPr lang="zh-CN" altLang="en-US" dirty="0" smtClean="0">
              <a:latin typeface="Times New Roman" panose="02020603050405020304" pitchFamily="18" charset="0"/>
              <a:cs typeface="Times New Roman" panose="02020603050405020304" pitchFamily="18" charset="0"/>
            </a:endParaRPr>
          </a:p>
        </p:txBody>
      </p:sp>
      <p:sp>
        <p:nvSpPr>
          <p:cNvPr id="6" name="Rectangle 2"/>
          <p:cNvSpPr>
            <a:spLocks noGrp="1" noChangeArrowheads="1"/>
          </p:cNvSpPr>
          <p:nvPr>
            <p:ph type="title"/>
          </p:nvPr>
        </p:nvSpPr>
        <p:spPr>
          <a:xfrm>
            <a:off x="457200" y="0"/>
            <a:ext cx="8243887" cy="762000"/>
          </a:xfrm>
        </p:spPr>
        <p:txBody>
          <a:bodyPr/>
          <a:lstStyle/>
          <a:p>
            <a:pPr algn="ctr" eaLnBrk="1" hangingPunct="1">
              <a:defRPr/>
            </a:pPr>
            <a:r>
              <a:rPr lang="en-US" altLang="zh-CN" sz="3200" dirty="0">
                <a:latin typeface="Times New Roman" panose="02020603050405020304" pitchFamily="18" charset="0"/>
                <a:cs typeface="Times New Roman" panose="02020603050405020304" pitchFamily="18" charset="0"/>
              </a:rPr>
              <a:t>Quality Parameters</a:t>
            </a:r>
            <a:endParaRPr lang="zh-CN" altLang="en-US" sz="3200" dirty="0" smtClean="0">
              <a:latin typeface="Times New Roman" panose="02020603050405020304" pitchFamily="18" charset="0"/>
              <a:cs typeface="Times New Roman" panose="02020603050405020304" pitchFamily="18" charset="0"/>
            </a:endParaRPr>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3539">
                                            <p:txEl>
                                              <p:pRg st="0" end="0"/>
                                            </p:txEl>
                                          </p:spTgt>
                                        </p:tgtEl>
                                        <p:attrNameLst>
                                          <p:attrName>style.visibility</p:attrName>
                                        </p:attrNameLst>
                                      </p:cBhvr>
                                      <p:to>
                                        <p:strVal val="visible"/>
                                      </p:to>
                                    </p:set>
                                    <p:animEffect transition="in" filter="fade">
                                      <p:cBhvr>
                                        <p:cTn id="7" dur="1000"/>
                                        <p:tgtEl>
                                          <p:spTgt spid="193539">
                                            <p:txEl>
                                              <p:pRg st="0" end="0"/>
                                            </p:txEl>
                                          </p:spTgt>
                                        </p:tgtEl>
                                      </p:cBhvr>
                                    </p:animEffect>
                                    <p:anim calcmode="lin" valueType="num">
                                      <p:cBhvr>
                                        <p:cTn id="8" dur="1000" fill="hold"/>
                                        <p:tgtEl>
                                          <p:spTgt spid="19353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935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3539">
                                            <p:txEl>
                                              <p:pRg st="1" end="1"/>
                                            </p:txEl>
                                          </p:spTgt>
                                        </p:tgtEl>
                                        <p:attrNameLst>
                                          <p:attrName>style.visibility</p:attrName>
                                        </p:attrNameLst>
                                      </p:cBhvr>
                                      <p:to>
                                        <p:strVal val="visible"/>
                                      </p:to>
                                    </p:set>
                                    <p:animEffect transition="in" filter="fade">
                                      <p:cBhvr>
                                        <p:cTn id="14" dur="1000"/>
                                        <p:tgtEl>
                                          <p:spTgt spid="193539">
                                            <p:txEl>
                                              <p:pRg st="1" end="1"/>
                                            </p:txEl>
                                          </p:spTgt>
                                        </p:tgtEl>
                                      </p:cBhvr>
                                    </p:animEffect>
                                    <p:anim calcmode="lin" valueType="num">
                                      <p:cBhvr>
                                        <p:cTn id="15" dur="1000" fill="hold"/>
                                        <p:tgtEl>
                                          <p:spTgt spid="19353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9353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93539">
                                            <p:txEl>
                                              <p:pRg st="2" end="2"/>
                                            </p:txEl>
                                          </p:spTgt>
                                        </p:tgtEl>
                                        <p:attrNameLst>
                                          <p:attrName>style.visibility</p:attrName>
                                        </p:attrNameLst>
                                      </p:cBhvr>
                                      <p:to>
                                        <p:strVal val="visible"/>
                                      </p:to>
                                    </p:set>
                                    <p:animEffect transition="in" filter="fade">
                                      <p:cBhvr>
                                        <p:cTn id="21" dur="1000"/>
                                        <p:tgtEl>
                                          <p:spTgt spid="193539">
                                            <p:txEl>
                                              <p:pRg st="2" end="2"/>
                                            </p:txEl>
                                          </p:spTgt>
                                        </p:tgtEl>
                                      </p:cBhvr>
                                    </p:animEffect>
                                    <p:anim calcmode="lin" valueType="num">
                                      <p:cBhvr>
                                        <p:cTn id="22" dur="1000" fill="hold"/>
                                        <p:tgtEl>
                                          <p:spTgt spid="19353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9353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93539">
                                            <p:txEl>
                                              <p:pRg st="3" end="3"/>
                                            </p:txEl>
                                          </p:spTgt>
                                        </p:tgtEl>
                                        <p:attrNameLst>
                                          <p:attrName>style.visibility</p:attrName>
                                        </p:attrNameLst>
                                      </p:cBhvr>
                                      <p:to>
                                        <p:strVal val="visible"/>
                                      </p:to>
                                    </p:set>
                                    <p:animEffect transition="in" filter="fade">
                                      <p:cBhvr>
                                        <p:cTn id="28" dur="1000"/>
                                        <p:tgtEl>
                                          <p:spTgt spid="193539">
                                            <p:txEl>
                                              <p:pRg st="3" end="3"/>
                                            </p:txEl>
                                          </p:spTgt>
                                        </p:tgtEl>
                                      </p:cBhvr>
                                    </p:animEffect>
                                    <p:anim calcmode="lin" valueType="num">
                                      <p:cBhvr>
                                        <p:cTn id="29" dur="1000" fill="hold"/>
                                        <p:tgtEl>
                                          <p:spTgt spid="19353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9353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93539">
                                            <p:txEl>
                                              <p:pRg st="4" end="4"/>
                                            </p:txEl>
                                          </p:spTgt>
                                        </p:tgtEl>
                                        <p:attrNameLst>
                                          <p:attrName>style.visibility</p:attrName>
                                        </p:attrNameLst>
                                      </p:cBhvr>
                                      <p:to>
                                        <p:strVal val="visible"/>
                                      </p:to>
                                    </p:set>
                                    <p:animEffect transition="in" filter="fade">
                                      <p:cBhvr>
                                        <p:cTn id="35" dur="1000"/>
                                        <p:tgtEl>
                                          <p:spTgt spid="193539">
                                            <p:txEl>
                                              <p:pRg st="4" end="4"/>
                                            </p:txEl>
                                          </p:spTgt>
                                        </p:tgtEl>
                                      </p:cBhvr>
                                    </p:animEffect>
                                    <p:anim calcmode="lin" valueType="num">
                                      <p:cBhvr>
                                        <p:cTn id="36" dur="1000" fill="hold"/>
                                        <p:tgtEl>
                                          <p:spTgt spid="19353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9353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93539">
                                            <p:txEl>
                                              <p:pRg st="5" end="5"/>
                                            </p:txEl>
                                          </p:spTgt>
                                        </p:tgtEl>
                                        <p:attrNameLst>
                                          <p:attrName>style.visibility</p:attrName>
                                        </p:attrNameLst>
                                      </p:cBhvr>
                                      <p:to>
                                        <p:strVal val="visible"/>
                                      </p:to>
                                    </p:set>
                                    <p:animEffect transition="in" filter="fade">
                                      <p:cBhvr>
                                        <p:cTn id="42" dur="1000"/>
                                        <p:tgtEl>
                                          <p:spTgt spid="193539">
                                            <p:txEl>
                                              <p:pRg st="5" end="5"/>
                                            </p:txEl>
                                          </p:spTgt>
                                        </p:tgtEl>
                                      </p:cBhvr>
                                    </p:animEffect>
                                    <p:anim calcmode="lin" valueType="num">
                                      <p:cBhvr>
                                        <p:cTn id="43" dur="1000" fill="hold"/>
                                        <p:tgtEl>
                                          <p:spTgt spid="193539">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93539">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9"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122" name="Picture 2" descr="C:\Users\PARTHIV\Favorites\Downloads\MULTIMEDIA-MIDI 3.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3010" name="Picture 2" descr="26&#10;4.5 Midi Audio&#10;• Musical Instrument Digital Interface&#10;– Before there was a wide use of mp3 and high bandwidth network,&#10;..."/>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986" name="Picture 2" descr="27&#10;Midi Audio: Requirements&#10;• To make MIDI score, we need:&#10;1. Midi keyboard / Midi keyboard software&#10;2. Sequencer softwar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0962" name="Picture 2" descr="28&#10;Midi Keyboard&#10;• MIDI keyboard is used to simplify the creation of music&#10;scores (MIDI information)&#10;– MIDI information is..."/>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C:\Users\PARTHIV\Favorites\Downloads\MULTIMEDIA- MIDI 5.jpg"/>
          <p:cNvPicPr>
            <a:picLocks noChangeAspect="1" noChangeArrowheads="1"/>
          </p:cNvPicPr>
          <p:nvPr/>
        </p:nvPicPr>
        <p:blipFill>
          <a:blip r:embed="rId2"/>
          <a:srcRect/>
          <a:stretch>
            <a:fillRect/>
          </a:stretch>
        </p:blipFill>
        <p:spPr bwMode="auto">
          <a:xfrm>
            <a:off x="0" y="0"/>
            <a:ext cx="8991600" cy="6858000"/>
          </a:xfrm>
          <a:prstGeom prst="rect">
            <a:avLst/>
          </a:prstGeom>
          <a:noFill/>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9938" name="Picture 2" descr="29&#10;Midi Sequencer&#10;• A MIDI sequencer software lets us to record and edit MIDI data like a&#10;word processor&#10;– Cut and paste&#10;–..."/>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C:\Users\PARTHIV\Favorites\Downloads\MULTIMEDIA- MIDI 4.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6146" name="Picture 2" descr="4&#10;Decibel Table&#10; "/>
          <p:cNvPicPr>
            <a:picLocks noChangeAspect="1" noChangeArrowheads="1"/>
          </p:cNvPicPr>
          <p:nvPr/>
        </p:nvPicPr>
        <p:blipFill>
          <a:blip r:embed="rId2"/>
          <a:srcRect/>
          <a:stretch>
            <a:fillRect/>
          </a:stretch>
        </p:blipFill>
        <p:spPr bwMode="auto">
          <a:xfrm>
            <a:off x="0" y="0"/>
            <a:ext cx="9144000" cy="6857999"/>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098" name="Picture 2" descr="C:\Users\PARTHIV\Favorites\Downloads\MULTIMEDIA-MIDI 2.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8914" name="Picture 2" descr="30&#10;Midi Audio Facts&#10;• Since they are small, MIDI files embedded in web pages load and play.&#10;• Length of a MIDI file can b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9394" name="Picture 2" descr="Related imag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8130" name="Picture 2" descr="35&#10;4.6 Factors considered before adding Sound to&#10;MM Project&#10;1. File formats compatible with multimedia authoring&#10;software ..."/>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7106" name="Picture 2" descr="36&#10;Function of Audio&#10;1. Content/ information&#10;2. Background music&#10;3. Ambience&#10; "/>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2226" name="Picture 2" descr="31&#10;Recording MIDI Files&#10;Recording MIDI Files&#10;• MIDI files can be generated:&#10;– by recording the MIDI data from a MIDI&#10;instr..."/>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1202" name="Picture 2" descr="32&#10;Audio File Formats&#10;• MIDI&#10;– *.MID, *.KAR, *.MIDI, *.SMF&#10;• AUDIO DIGITAL&#10;– WINDOWS  *.WAV&#10;– MACINTOSH  *.AIFF&#10;– UNIX ..."/>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dirty="0"/>
          </a:p>
        </p:txBody>
      </p:sp>
      <p:sp>
        <p:nvSpPr>
          <p:cNvPr id="3" name="Text Placeholder 2"/>
          <p:cNvSpPr>
            <a:spLocks noGrp="1"/>
          </p:cNvSpPr>
          <p:nvPr>
            <p:ph type="body" sz="half" idx="1"/>
          </p:nvPr>
        </p:nvSpPr>
        <p:spPr/>
        <p:txBody>
          <a:bodyPr/>
          <a:lstStyle/>
          <a:p>
            <a:pPr>
              <a:defRPr/>
            </a:pPr>
            <a:endParaRPr lang="en-US" dirty="0"/>
          </a:p>
        </p:txBody>
      </p:sp>
      <p:sp>
        <p:nvSpPr>
          <p:cNvPr id="4" name="Content Placeholder 3"/>
          <p:cNvSpPr>
            <a:spLocks noGrp="1"/>
          </p:cNvSpPr>
          <p:nvPr>
            <p:ph sz="half" idx="2"/>
          </p:nvPr>
        </p:nvSpPr>
        <p:spPr/>
        <p:txBody>
          <a:bodyPr/>
          <a:lstStyle/>
          <a:p>
            <a:pPr>
              <a:defRPr/>
            </a:pPr>
            <a:endParaRPr lang="en-US" dirty="0"/>
          </a:p>
        </p:txBody>
      </p:sp>
      <p:pic>
        <p:nvPicPr>
          <p:cNvPr id="86021" name="Picture 2" descr="D:\MULTIMEDIA 2018 PPT DOWNLOADS\SATHYA-MULTIMDEIA PPT DOWNLOADS2018\MIDI-4.jpg"/>
          <p:cNvPicPr>
            <a:picLocks noChangeAspect="1" noChangeArrowheads="1"/>
          </p:cNvPicPr>
          <p:nvPr/>
        </p:nvPicPr>
        <p:blipFill>
          <a:blip r:embed="rId2"/>
          <a:srcRect/>
          <a:stretch>
            <a:fillRect/>
          </a:stretch>
        </p:blipFill>
        <p:spPr bwMode="auto">
          <a:xfrm>
            <a:off x="0" y="-3175"/>
            <a:ext cx="9144000" cy="6861175"/>
          </a:xfrm>
          <a:prstGeom prst="rect">
            <a:avLst/>
          </a:prstGeom>
          <a:noFill/>
          <a:ln w="9525">
            <a:noFill/>
            <a:miter lim="800000"/>
            <a:headEnd/>
            <a:tailEnd/>
          </a:ln>
        </p:spPr>
      </p:pic>
      <p:sp>
        <p:nvSpPr>
          <p:cNvPr id="6" name="Rounded Rectangle 5"/>
          <p:cNvSpPr/>
          <p:nvPr/>
        </p:nvSpPr>
        <p:spPr>
          <a:xfrm>
            <a:off x="0" y="6553200"/>
            <a:ext cx="91440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dirty="0"/>
          </a:p>
        </p:txBody>
      </p:sp>
      <p:sp>
        <p:nvSpPr>
          <p:cNvPr id="3" name="Text Placeholder 2"/>
          <p:cNvSpPr>
            <a:spLocks noGrp="1"/>
          </p:cNvSpPr>
          <p:nvPr>
            <p:ph type="body" sz="half" idx="1"/>
          </p:nvPr>
        </p:nvSpPr>
        <p:spPr/>
        <p:txBody>
          <a:bodyPr/>
          <a:lstStyle/>
          <a:p>
            <a:pPr>
              <a:defRPr/>
            </a:pPr>
            <a:endParaRPr lang="en-US" dirty="0"/>
          </a:p>
        </p:txBody>
      </p:sp>
      <p:sp>
        <p:nvSpPr>
          <p:cNvPr id="4" name="Content Placeholder 3"/>
          <p:cNvSpPr>
            <a:spLocks noGrp="1"/>
          </p:cNvSpPr>
          <p:nvPr>
            <p:ph sz="half" idx="2"/>
          </p:nvPr>
        </p:nvSpPr>
        <p:spPr/>
        <p:txBody>
          <a:bodyPr/>
          <a:lstStyle/>
          <a:p>
            <a:pPr>
              <a:defRPr/>
            </a:pPr>
            <a:endParaRPr lang="en-US" dirty="0"/>
          </a:p>
        </p:txBody>
      </p:sp>
      <p:pic>
        <p:nvPicPr>
          <p:cNvPr id="89093" name="Picture 2" descr="D:\MULTIMEDIA 2018 PPT DOWNLOADS\SATHYA-MULTIMDEIA PPT DOWNLOADS2018\MIDI+vs+Digital+Audio+MIDI+is+analogous+to+structured+or+vector+graphics,+while+digitized+audio+is+analogous+to+bitmapped+images..jpg"/>
          <p:cNvPicPr>
            <a:picLocks noChangeAspect="1" noChangeArrowheads="1"/>
          </p:cNvPicPr>
          <p:nvPr/>
        </p:nvPicPr>
        <p:blipFill>
          <a:blip r:embed="rId2"/>
          <a:srcRect/>
          <a:stretch>
            <a:fillRect/>
          </a:stretch>
        </p:blipFill>
        <p:spPr bwMode="auto">
          <a:xfrm>
            <a:off x="0" y="0"/>
            <a:ext cx="9144000" cy="7286625"/>
          </a:xfrm>
          <a:prstGeom prst="rect">
            <a:avLst/>
          </a:prstGeom>
          <a:noFill/>
          <a:ln w="9525">
            <a:noFill/>
            <a:miter lim="800000"/>
            <a:headEnd/>
            <a:tailEnd/>
          </a:ln>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0178" name="Picture 2" descr="33&#10;MIDI versus Digital Audio&#10;• Advantages of MIDI over digital audio:&#10;– MIDI files smaller that digital audio files.&#10;– Bec..."/>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122" name="Picture 2" descr="5&#10;Example of Waveforms&#10;PianoPiano&#10;Pan flutePan flute&#10;Snare drumSnare drum&#10; "/>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9154" name="Picture 2" descr="34&#10;MIDI versus Digital Audio&#10;• Disadvantages of MIDI over digital audio:&#10;– Because MIDI data does not represent the sound&#10;..."/>
          <p:cNvPicPr>
            <a:picLocks noChangeAspect="1" noChangeArrowheads="1"/>
          </p:cNvPicPr>
          <p:nvPr/>
        </p:nvPicPr>
        <p:blipFill>
          <a:blip r:embed="rId2"/>
          <a:srcRect/>
          <a:stretch>
            <a:fillRect/>
          </a:stretch>
        </p:blipFill>
        <p:spPr bwMode="auto">
          <a:xfrm>
            <a:off x="-1" y="0"/>
            <a:ext cx="9144001" cy="6858000"/>
          </a:xfrm>
          <a:prstGeom prst="rect">
            <a:avLst/>
          </a:prstGeom>
          <a:noFill/>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bg>
      <p:bgPr>
        <a:gradFill>
          <a:gsLst>
            <a:gs pos="0">
              <a:srgbClr val="DDEBCF"/>
            </a:gs>
            <a:gs pos="0">
              <a:srgbClr val="DDEBCF"/>
            </a:gs>
            <a:gs pos="50000">
              <a:srgbClr val="9CB86E"/>
            </a:gs>
            <a:gs pos="100000">
              <a:srgbClr val="156B13"/>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descr="D:\MULTIMEDIA 2018 PPT DOWNLOADS\SATHYA-MULTIMDEIA PPT DOWNLOADS2018\Comparison+Digital+Audio+MIDI+Device+Device+independent.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3250" name="Picture 2" descr="37&#10;Advantages &amp; Disadvantages of Using&#10;Audio&#10;• Sound adds life to any multimedia application and&#10;plays important role in e..."/>
          <p:cNvPicPr>
            <a:picLocks noChangeAspect="1" noChangeArrowheads="1"/>
          </p:cNvPicPr>
          <p:nvPr/>
        </p:nvPicPr>
        <p:blipFill>
          <a:blip r:embed="rId2"/>
          <a:srcRect/>
          <a:stretch>
            <a:fillRect/>
          </a:stretch>
        </p:blipFill>
        <p:spPr bwMode="auto">
          <a:xfrm>
            <a:off x="0" y="0"/>
            <a:ext cx="9144000" cy="6857999"/>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6082" name="Picture 2" descr="38&#10;Advantages &amp; Disadvantages of Using&#10;Audio&#10;• Disadvantages&#10;– Easily overused.&#10;– Requires special equipment for quality&#10;p..."/>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5058" name="Picture 2" descr="39&#10;Summary&#10;• There are two main types of digital audio&#10;– Sampled audio&#10;• Captured by sampling an analogue waveform at&#10;a s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3"/>
          <p:cNvSpPr>
            <a:spLocks noGrp="1"/>
          </p:cNvSpPr>
          <p:nvPr>
            <p:ph type="sldNum"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zh-CN" altLang="en-US" sz="1400" b="0" smtClean="0">
                <a:ea typeface="宋体" panose="02010600030101010101" pitchFamily="2" charset="-122"/>
              </a:rPr>
              <a:t>2-</a:t>
            </a:r>
            <a:fld id="{5728E636-9755-4880-8D5C-295385016841}" type="slidenum">
              <a:rPr kumimoji="0" lang="zh-CN" altLang="en-US" sz="1400" b="0" smtClean="0">
                <a:ea typeface="宋体" panose="02010600030101010101" pitchFamily="2" charset="-122"/>
              </a:rPr>
              <a:pPr>
                <a:spcBef>
                  <a:spcPct val="0"/>
                </a:spcBef>
                <a:buClrTx/>
                <a:buSzTx/>
                <a:buFontTx/>
                <a:buNone/>
              </a:pPr>
              <a:t>85</a:t>
            </a:fld>
            <a:endParaRPr kumimoji="0" lang="en-US" altLang="zh-CN" sz="1400" b="0" smtClean="0">
              <a:ea typeface="宋体" panose="02010600030101010101" pitchFamily="2" charset="-122"/>
            </a:endParaRPr>
          </a:p>
        </p:txBody>
      </p:sp>
      <p:sp>
        <p:nvSpPr>
          <p:cNvPr id="43011" name="Rectangle 2"/>
          <p:cNvSpPr>
            <a:spLocks noGrp="1" noChangeArrowheads="1"/>
          </p:cNvSpPr>
          <p:nvPr>
            <p:ph type="body" idx="1"/>
          </p:nvPr>
        </p:nvSpPr>
        <p:spPr>
          <a:xfrm>
            <a:off x="304800" y="962522"/>
            <a:ext cx="7162800" cy="4066678"/>
          </a:xfrm>
        </p:spPr>
        <p:txBody>
          <a:bodyPr>
            <a:normAutofit/>
          </a:bodyPr>
          <a:lstStyle/>
          <a:p>
            <a:pPr eaLnBrk="1" hangingPunct="1"/>
            <a:r>
              <a:rPr lang="en-US" altLang="zh-CN" dirty="0" smtClean="0">
                <a:latin typeface="Times New Roman" panose="02020603050405020304" pitchFamily="18" charset="0"/>
                <a:cs typeface="Times New Roman" panose="02020603050405020304" pitchFamily="18" charset="0"/>
              </a:rPr>
              <a:t>Audio Processing Software</a:t>
            </a:r>
          </a:p>
          <a:p>
            <a:pPr eaLnBrk="1" hangingPunct="1"/>
            <a:r>
              <a:rPr lang="en-US" altLang="zh-CN" sz="2800" b="0" dirty="0" smtClean="0">
                <a:latin typeface="Times New Roman" panose="02020603050405020304" pitchFamily="18" charset="0"/>
                <a:cs typeface="Times New Roman" panose="02020603050405020304" pitchFamily="18" charset="0"/>
              </a:rPr>
              <a:t> </a:t>
            </a:r>
            <a:r>
              <a:rPr lang="en-US" altLang="zh-CN" sz="2800" b="0" dirty="0">
                <a:latin typeface="Times New Roman" panose="02020603050405020304" pitchFamily="18" charset="0"/>
                <a:cs typeface="Times New Roman" panose="02020603050405020304" pitchFamily="18" charset="0"/>
              </a:rPr>
              <a:t>(formerly Cool Edit Pro)</a:t>
            </a:r>
            <a:endParaRPr lang="en-US" altLang="zh-CN" sz="2800" b="0" dirty="0" smtClean="0">
              <a:latin typeface="Times New Roman" panose="02020603050405020304" pitchFamily="18" charset="0"/>
              <a:cs typeface="Times New Roman" panose="02020603050405020304" pitchFamily="18" charset="0"/>
            </a:endParaRPr>
          </a:p>
          <a:p>
            <a:pPr lvl="1" eaLnBrk="1" hangingPunct="1"/>
            <a:r>
              <a:rPr lang="en-US" altLang="zh-CN" sz="3000" dirty="0" smtClean="0">
                <a:solidFill>
                  <a:srgbClr val="002060"/>
                </a:solidFill>
                <a:latin typeface="Times New Roman" panose="02020603050405020304" pitchFamily="18" charset="0"/>
                <a:cs typeface="Times New Roman" panose="02020603050405020304" pitchFamily="18" charset="0"/>
              </a:rPr>
              <a:t>Audio Editing</a:t>
            </a:r>
          </a:p>
          <a:p>
            <a:pPr lvl="1" eaLnBrk="1" hangingPunct="1"/>
            <a:r>
              <a:rPr lang="en-US" altLang="zh-CN" sz="3000" dirty="0" smtClean="0">
                <a:solidFill>
                  <a:srgbClr val="002060"/>
                </a:solidFill>
                <a:latin typeface="Times New Roman" panose="02020603050405020304" pitchFamily="18" charset="0"/>
                <a:cs typeface="Times New Roman" panose="02020603050405020304" pitchFamily="18" charset="0"/>
              </a:rPr>
              <a:t>Audio Effects</a:t>
            </a:r>
          </a:p>
          <a:p>
            <a:pPr lvl="1" eaLnBrk="1" hangingPunct="1"/>
            <a:r>
              <a:rPr lang="en-US" altLang="zh-CN" sz="3000" dirty="0" smtClean="0">
                <a:solidFill>
                  <a:srgbClr val="002060"/>
                </a:solidFill>
                <a:latin typeface="Times New Roman" panose="02020603050405020304" pitchFamily="18" charset="0"/>
                <a:cs typeface="Times New Roman" panose="02020603050405020304" pitchFamily="18" charset="0"/>
              </a:rPr>
              <a:t>Multitrack Processing</a:t>
            </a:r>
          </a:p>
          <a:p>
            <a:pPr lvl="1" eaLnBrk="1" hangingPunct="1"/>
            <a:r>
              <a:rPr lang="en-US" altLang="zh-CN" sz="3000" dirty="0" smtClean="0">
                <a:solidFill>
                  <a:srgbClr val="002060"/>
                </a:solidFill>
                <a:latin typeface="Times New Roman" panose="02020603050405020304" pitchFamily="18" charset="0"/>
                <a:cs typeface="Times New Roman" panose="02020603050405020304" pitchFamily="18" charset="0"/>
              </a:rPr>
              <a:t>Burning Audio CD</a:t>
            </a:r>
          </a:p>
          <a:p>
            <a:pPr eaLnBrk="1" hangingPunct="1"/>
            <a:r>
              <a:rPr lang="zh-CN" altLang="en-US" sz="3000" dirty="0" smtClean="0">
                <a:solidFill>
                  <a:srgbClr val="002060"/>
                </a:solidFill>
                <a:latin typeface="楷体_GB2312" pitchFamily="1" charset="-122"/>
              </a:rPr>
              <a:t>   </a:t>
            </a:r>
          </a:p>
        </p:txBody>
      </p:sp>
      <p:sp>
        <p:nvSpPr>
          <p:cNvPr id="265219" name="Rectangle 3"/>
          <p:cNvSpPr>
            <a:spLocks noGrp="1" noChangeArrowheads="1"/>
          </p:cNvSpPr>
          <p:nvPr>
            <p:ph type="title"/>
          </p:nvPr>
        </p:nvSpPr>
        <p:spPr>
          <a:xfrm>
            <a:off x="263525" y="115888"/>
            <a:ext cx="8302625" cy="762000"/>
          </a:xfrm>
        </p:spPr>
        <p:txBody>
          <a:bodyPr/>
          <a:lstStyle/>
          <a:p>
            <a:pPr algn="ctr" eaLnBrk="1" hangingPunct="1">
              <a:defRPr/>
            </a:pPr>
            <a:r>
              <a:rPr lang="en-US" altLang="zh-CN" dirty="0" smtClean="0">
                <a:latin typeface="Times New Roman" panose="02020603050405020304" pitchFamily="18" charset="0"/>
                <a:cs typeface="Times New Roman" panose="02020603050405020304" pitchFamily="18" charset="0"/>
              </a:rPr>
              <a:t>Adobe </a:t>
            </a:r>
            <a:r>
              <a:rPr lang="en-US" altLang="zh-CN" dirty="0">
                <a:latin typeface="Times New Roman" panose="02020603050405020304" pitchFamily="18" charset="0"/>
                <a:cs typeface="Times New Roman" panose="02020603050405020304" pitchFamily="18" charset="0"/>
              </a:rPr>
              <a:t>Audition</a:t>
            </a:r>
            <a:endParaRPr lang="zh-CN" altLang="en-US" dirty="0" smtClean="0">
              <a:latin typeface="Times New Roman" panose="02020603050405020304" pitchFamily="18" charset="0"/>
              <a:cs typeface="Times New Roman" panose="02020603050405020304" pitchFamily="18" charset="0"/>
            </a:endParaRPr>
          </a:p>
        </p:txBody>
      </p:sp>
      <p:pic>
        <p:nvPicPr>
          <p:cNvPr id="43014" name="Picture 4" descr="adobe-audition-1.jp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4572000" y="2895600"/>
            <a:ext cx="4572000" cy="415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strips dir="rd"/>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9" name="Rectangle 3"/>
          <p:cNvSpPr>
            <a:spLocks noGrp="1" noChangeArrowheads="1"/>
          </p:cNvSpPr>
          <p:nvPr>
            <p:ph type="title"/>
          </p:nvPr>
        </p:nvSpPr>
        <p:spPr>
          <a:xfrm>
            <a:off x="1282210" y="188640"/>
            <a:ext cx="6380285" cy="703385"/>
          </a:xfrm>
        </p:spPr>
        <p:txBody>
          <a:bodyPr>
            <a:normAutofit fontScale="90000"/>
          </a:bodyPr>
          <a:lstStyle/>
          <a:p>
            <a:pPr algn="ctr" eaLnBrk="1" hangingPunct="1">
              <a:defRPr/>
            </a:pPr>
            <a:r>
              <a:rPr lang="en-US" altLang="zh-CN" dirty="0">
                <a:latin typeface="隶书" panose="02010509060101010101" pitchFamily="49" charset="-122"/>
              </a:rPr>
              <a:t>History</a:t>
            </a:r>
          </a:p>
        </p:txBody>
      </p:sp>
      <p:sp>
        <p:nvSpPr>
          <p:cNvPr id="13" name="Rectangle 2"/>
          <p:cNvSpPr txBox="1">
            <a:spLocks noChangeArrowheads="1"/>
          </p:cNvSpPr>
          <p:nvPr/>
        </p:nvSpPr>
        <p:spPr bwMode="auto">
          <a:xfrm>
            <a:off x="184638" y="838200"/>
            <a:ext cx="8575431" cy="3654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mn-lt"/>
                <a:ea typeface="+mn-ea"/>
                <a:cs typeface="+mn-cs"/>
              </a:defRPr>
            </a:lvl1pPr>
            <a:lvl2pPr marL="860425" indent="-285750" algn="l" rtl="0" eaLnBrk="0" fontAlgn="base" hangingPunct="0">
              <a:spcBef>
                <a:spcPct val="20000"/>
              </a:spcBef>
              <a:spcAft>
                <a:spcPct val="0"/>
              </a:spcAft>
              <a:buClr>
                <a:schemeClr val="hlink"/>
              </a:buClr>
              <a:buSzPct val="55000"/>
              <a:buFont typeface="Wingdings" panose="05000000000000000000" pitchFamily="2" charset="2"/>
              <a:defRPr kumimoji="1" sz="2800">
                <a:solidFill>
                  <a:schemeClr val="tx1"/>
                </a:solidFill>
                <a:latin typeface="+mn-lt"/>
                <a:ea typeface="宋体" panose="02010600030101010101" pitchFamily="2" charset="-122"/>
              </a:defRPr>
            </a:lvl2pPr>
            <a:lvl3pPr marL="1279525" indent="-228600" algn="l" rtl="0" eaLnBrk="0" fontAlgn="base" hangingPunct="0">
              <a:spcBef>
                <a:spcPct val="20000"/>
              </a:spcBef>
              <a:spcAft>
                <a:spcPct val="0"/>
              </a:spcAft>
              <a:buClr>
                <a:schemeClr val="folHlink"/>
              </a:buClr>
              <a:buSzPct val="50000"/>
              <a:buFont typeface="Wingdings" panose="05000000000000000000" pitchFamily="2" charset="2"/>
              <a:defRPr kumimoji="1" sz="2400">
                <a:solidFill>
                  <a:schemeClr val="tx1"/>
                </a:solidFill>
                <a:latin typeface="+mn-lt"/>
                <a:ea typeface="宋体" panose="02010600030101010101" pitchFamily="2" charset="-122"/>
              </a:defRPr>
            </a:lvl3pPr>
            <a:lvl4pPr marL="1698625" indent="-228600" algn="l" rtl="0" eaLnBrk="0" fontAlgn="base" hangingPunct="0">
              <a:spcBef>
                <a:spcPct val="20000"/>
              </a:spcBef>
              <a:spcAft>
                <a:spcPct val="0"/>
              </a:spcAft>
              <a:buClr>
                <a:schemeClr val="accent2"/>
              </a:buClr>
              <a:buSzPct val="55000"/>
              <a:buFont typeface="Wingdings" panose="05000000000000000000" pitchFamily="2" charset="2"/>
              <a:defRPr kumimoji="1" sz="2000">
                <a:solidFill>
                  <a:schemeClr val="tx1"/>
                </a:solidFill>
                <a:latin typeface="+mn-lt"/>
                <a:ea typeface="宋体" panose="02010600030101010101" pitchFamily="2" charset="-122"/>
              </a:defRPr>
            </a:lvl4pPr>
            <a:lvl5pPr marL="2117725" indent="-228600" algn="l" rtl="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5pPr>
            <a:lvl6pPr marL="25749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6pPr>
            <a:lvl7pPr marL="30321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7pPr>
            <a:lvl8pPr marL="34893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8pPr>
            <a:lvl9pPr marL="39465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9pPr>
          </a:lstStyle>
          <a:p>
            <a:pPr eaLnBrk="1" hangingPunct="1">
              <a:buFont typeface="Arial" panose="020B0604020202020204" pitchFamily="34" charset="0"/>
              <a:buChar char="•"/>
              <a:defRPr/>
            </a:pPr>
            <a:r>
              <a:rPr lang="en-US" altLang="zh-CN" sz="2800" dirty="0" smtClean="0"/>
              <a:t>1990s</a:t>
            </a:r>
            <a:r>
              <a:rPr lang="en-US" altLang="zh-CN" sz="2800" dirty="0"/>
              <a:t>, </a:t>
            </a:r>
            <a:r>
              <a:rPr lang="en-US" altLang="zh-CN" sz="2800" dirty="0" err="1" smtClean="0"/>
              <a:t>Syntrillium</a:t>
            </a:r>
            <a:r>
              <a:rPr lang="en-US" altLang="zh-CN" sz="2800" dirty="0" smtClean="0"/>
              <a:t> Software,</a:t>
            </a:r>
            <a:r>
              <a:rPr lang="en-US" altLang="zh-CN" sz="2800" dirty="0"/>
              <a:t> Cool Edit</a:t>
            </a:r>
            <a:r>
              <a:rPr lang="en-US" altLang="zh-CN" sz="2800" dirty="0" smtClean="0"/>
              <a:t>,</a:t>
            </a:r>
            <a:endParaRPr lang="en-US" altLang="zh-CN" sz="2800" dirty="0"/>
          </a:p>
          <a:p>
            <a:pPr eaLnBrk="1" hangingPunct="1">
              <a:buFont typeface="Arial" panose="020B0604020202020204" pitchFamily="34" charset="0"/>
              <a:buChar char="•"/>
              <a:defRPr/>
            </a:pPr>
            <a:r>
              <a:rPr lang="en-US" altLang="zh-CN" sz="2800" dirty="0" smtClean="0"/>
              <a:t>2003</a:t>
            </a:r>
            <a:r>
              <a:rPr lang="en-US" altLang="zh-CN" sz="2800" dirty="0"/>
              <a:t>, Adobe purchased Cool Edit Pro, Adobe </a:t>
            </a:r>
            <a:r>
              <a:rPr lang="en-US" altLang="zh-CN" sz="2800" dirty="0" smtClean="0"/>
              <a:t>Audition 1</a:t>
            </a:r>
            <a:endParaRPr lang="en-US" altLang="zh-CN" sz="2800" dirty="0"/>
          </a:p>
          <a:p>
            <a:pPr eaLnBrk="1" hangingPunct="1">
              <a:buFont typeface="Arial" panose="020B0604020202020204" pitchFamily="34" charset="0"/>
              <a:buChar char="•"/>
              <a:defRPr/>
            </a:pPr>
            <a:r>
              <a:rPr lang="en-US" altLang="zh-CN" sz="2800" dirty="0" smtClean="0"/>
              <a:t>2006, 2007 Adobe </a:t>
            </a:r>
            <a:r>
              <a:rPr lang="en-US" altLang="zh-CN" sz="2800" dirty="0"/>
              <a:t>Audition </a:t>
            </a:r>
            <a:r>
              <a:rPr lang="en-US" altLang="zh-CN" sz="2800" dirty="0" smtClean="0"/>
              <a:t>2, 3</a:t>
            </a:r>
          </a:p>
          <a:p>
            <a:pPr eaLnBrk="1" hangingPunct="1">
              <a:buFont typeface="Arial" panose="020B0604020202020204" pitchFamily="34" charset="0"/>
              <a:buChar char="•"/>
              <a:defRPr/>
            </a:pPr>
            <a:r>
              <a:rPr lang="en-US" altLang="zh-CN" sz="2800" dirty="0"/>
              <a:t>2011, 2012 Adobe Audition 4, 5(CS5.5, </a:t>
            </a:r>
            <a:r>
              <a:rPr lang="en-US" altLang="zh-CN" sz="2800" dirty="0" smtClean="0"/>
              <a:t>CS6 </a:t>
            </a:r>
            <a:r>
              <a:rPr lang="en-US" altLang="zh-CN" sz="2800" dirty="0">
                <a:latin typeface="Arial" panose="020B0604020202020204" pitchFamily="34" charset="0"/>
              </a:rPr>
              <a:t>as part of Adobe Creative Suite</a:t>
            </a:r>
            <a:r>
              <a:rPr lang="en-US" altLang="zh-CN" sz="2800" dirty="0" smtClean="0"/>
              <a:t>)</a:t>
            </a:r>
            <a:endParaRPr lang="en-US" altLang="zh-CN" sz="2800" dirty="0"/>
          </a:p>
          <a:p>
            <a:pPr eaLnBrk="1" hangingPunct="1">
              <a:buFont typeface="Arial" panose="020B0604020202020204" pitchFamily="34" charset="0"/>
              <a:buChar char="•"/>
              <a:defRPr/>
            </a:pPr>
            <a:r>
              <a:rPr lang="en-US" altLang="zh-CN" sz="2800" dirty="0" smtClean="0"/>
              <a:t>2013, 2014, 2015 </a:t>
            </a:r>
            <a:r>
              <a:rPr lang="en-US" altLang="zh-CN" sz="2800" dirty="0"/>
              <a:t>Adobe Audition 6</a:t>
            </a:r>
            <a:r>
              <a:rPr lang="en-US" altLang="zh-CN" sz="2800" dirty="0" smtClean="0"/>
              <a:t>, 7, 8(CC, CC2014, CC2015)</a:t>
            </a:r>
            <a:endParaRPr lang="en-US" altLang="zh-CN" sz="2800" dirty="0"/>
          </a:p>
          <a:p>
            <a:pPr eaLnBrk="1" hangingPunct="1">
              <a:buFont typeface="Arial" panose="020B0604020202020204" pitchFamily="34" charset="0"/>
              <a:buChar char="•"/>
              <a:defRPr/>
            </a:pPr>
            <a:endParaRPr lang="en-US" altLang="zh-CN" sz="2215" dirty="0"/>
          </a:p>
          <a:p>
            <a:pPr eaLnBrk="1" hangingPunct="1">
              <a:buFont typeface="Arial" panose="020B0604020202020204" pitchFamily="34" charset="0"/>
              <a:buChar char="•"/>
              <a:defRPr/>
            </a:pPr>
            <a:endParaRPr lang="en-US" altLang="zh-CN" sz="2215" dirty="0"/>
          </a:p>
          <a:p>
            <a:pPr eaLnBrk="1" hangingPunct="1">
              <a:buFont typeface="Arial" panose="020B0604020202020204" pitchFamily="34" charset="0"/>
              <a:buChar char="•"/>
              <a:defRPr/>
            </a:pPr>
            <a:endParaRPr lang="en-US" altLang="zh-CN" sz="2215" dirty="0"/>
          </a:p>
          <a:p>
            <a:pPr eaLnBrk="1" hangingPunct="1">
              <a:buFont typeface="Arial" panose="020B0604020202020204" pitchFamily="34" charset="0"/>
              <a:buChar char="•"/>
              <a:defRPr/>
            </a:pPr>
            <a:endParaRPr lang="en-US" altLang="zh-CN" sz="2215" dirty="0"/>
          </a:p>
        </p:txBody>
      </p:sp>
      <p:pic>
        <p:nvPicPr>
          <p:cNvPr id="5" name="Picture 3" descr="au3.jpg"/>
          <p:cNvPicPr>
            <a:picLocks noChangeAspect="1"/>
          </p:cNvPicPr>
          <p:nvPr/>
        </p:nvPicPr>
        <p:blipFill>
          <a:blip r:embed="rId3">
            <a:extLst>
              <a:ext uri="{28A0092B-C50C-407E-A947-70E740481C1C}">
                <a14:useLocalDpi xmlns:a14="http://schemas.microsoft.com/office/drawing/2010/main" xmlns="" val="0"/>
              </a:ext>
            </a:extLst>
          </a:blip>
          <a:srcRect l="24400"/>
          <a:stretch>
            <a:fillRect/>
          </a:stretch>
        </p:blipFill>
        <p:spPr bwMode="auto">
          <a:xfrm>
            <a:off x="6096000" y="4152900"/>
            <a:ext cx="2232025" cy="2705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xEl>
                                              <p:pRg st="1" end="1"/>
                                            </p:txEl>
                                          </p:spTgt>
                                        </p:tgtEl>
                                        <p:attrNameLst>
                                          <p:attrName>style.visibility</p:attrName>
                                        </p:attrNameLst>
                                      </p:cBhvr>
                                      <p:to>
                                        <p:strVal val="visible"/>
                                      </p:to>
                                    </p:set>
                                    <p:animEffect transition="in" filter="fade">
                                      <p:cBhvr>
                                        <p:cTn id="14" dur="1000"/>
                                        <p:tgtEl>
                                          <p:spTgt spid="13">
                                            <p:txEl>
                                              <p:pRg st="1" end="1"/>
                                            </p:txEl>
                                          </p:spTgt>
                                        </p:tgtEl>
                                      </p:cBhvr>
                                    </p:animEffect>
                                    <p:anim calcmode="lin" valueType="num">
                                      <p:cBhvr>
                                        <p:cTn id="15"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animEffect transition="in" filter="fade">
                                      <p:cBhvr>
                                        <p:cTn id="21" dur="1000"/>
                                        <p:tgtEl>
                                          <p:spTgt spid="13">
                                            <p:txEl>
                                              <p:pRg st="2" end="2"/>
                                            </p:txEl>
                                          </p:spTgt>
                                        </p:tgtEl>
                                      </p:cBhvr>
                                    </p:animEffect>
                                    <p:anim calcmode="lin" valueType="num">
                                      <p:cBhvr>
                                        <p:cTn id="22"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xEl>
                                              <p:pRg st="3" end="3"/>
                                            </p:txEl>
                                          </p:spTgt>
                                        </p:tgtEl>
                                        <p:attrNameLst>
                                          <p:attrName>style.visibility</p:attrName>
                                        </p:attrNameLst>
                                      </p:cBhvr>
                                      <p:to>
                                        <p:strVal val="visible"/>
                                      </p:to>
                                    </p:set>
                                    <p:animEffect transition="in" filter="fade">
                                      <p:cBhvr>
                                        <p:cTn id="28" dur="1000"/>
                                        <p:tgtEl>
                                          <p:spTgt spid="13">
                                            <p:txEl>
                                              <p:pRg st="3" end="3"/>
                                            </p:txEl>
                                          </p:spTgt>
                                        </p:tgtEl>
                                      </p:cBhvr>
                                    </p:animEffect>
                                    <p:anim calcmode="lin" valueType="num">
                                      <p:cBhvr>
                                        <p:cTn id="29"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
                                            <p:txEl>
                                              <p:pRg st="4" end="4"/>
                                            </p:txEl>
                                          </p:spTgt>
                                        </p:tgtEl>
                                        <p:attrNameLst>
                                          <p:attrName>style.visibility</p:attrName>
                                        </p:attrNameLst>
                                      </p:cBhvr>
                                      <p:to>
                                        <p:strVal val="visible"/>
                                      </p:to>
                                    </p:set>
                                    <p:animEffect transition="in" filter="fade">
                                      <p:cBhvr>
                                        <p:cTn id="35" dur="1000"/>
                                        <p:tgtEl>
                                          <p:spTgt spid="13">
                                            <p:txEl>
                                              <p:pRg st="4" end="4"/>
                                            </p:txEl>
                                          </p:spTgt>
                                        </p:tgtEl>
                                      </p:cBhvr>
                                    </p:animEffect>
                                    <p:anim calcmode="lin" valueType="num">
                                      <p:cBhvr>
                                        <p:cTn id="36"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p:cNvSpPr>
            <a:spLocks noGrp="1"/>
          </p:cNvSpPr>
          <p:nvPr>
            <p:ph type="sldNum"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zh-CN" altLang="en-US" sz="1400" b="0" smtClean="0">
                <a:ea typeface="宋体" panose="02010600030101010101" pitchFamily="2" charset="-122"/>
              </a:rPr>
              <a:t>2-</a:t>
            </a:r>
            <a:fld id="{7DBD5F0D-989D-45D3-935E-DE1941119AEC}" type="slidenum">
              <a:rPr kumimoji="0" lang="zh-CN" altLang="en-US" sz="1400" b="0" smtClean="0">
                <a:ea typeface="宋体" panose="02010600030101010101" pitchFamily="2" charset="-122"/>
              </a:rPr>
              <a:pPr>
                <a:spcBef>
                  <a:spcPct val="0"/>
                </a:spcBef>
                <a:buClrTx/>
                <a:buSzTx/>
                <a:buFontTx/>
                <a:buNone/>
              </a:pPr>
              <a:t>87</a:t>
            </a:fld>
            <a:endParaRPr kumimoji="0" lang="en-US" altLang="zh-CN" sz="1400" b="0" smtClean="0">
              <a:ea typeface="宋体" panose="02010600030101010101" pitchFamily="2" charset="-122"/>
            </a:endParaRPr>
          </a:p>
        </p:txBody>
      </p:sp>
      <p:sp>
        <p:nvSpPr>
          <p:cNvPr id="7" name="Rectangle 3"/>
          <p:cNvSpPr>
            <a:spLocks noGrp="1" noChangeArrowheads="1"/>
          </p:cNvSpPr>
          <p:nvPr>
            <p:ph type="title"/>
          </p:nvPr>
        </p:nvSpPr>
        <p:spPr>
          <a:xfrm>
            <a:off x="877888" y="44450"/>
            <a:ext cx="8302625" cy="762000"/>
          </a:xfrm>
        </p:spPr>
        <p:txBody>
          <a:bodyPr/>
          <a:lstStyle/>
          <a:p>
            <a:pPr algn="ctr" eaLnBrk="1" hangingPunct="1">
              <a:defRPr/>
            </a:pPr>
            <a:r>
              <a:rPr lang="en-US" altLang="zh-CN" dirty="0" smtClean="0">
                <a:latin typeface="Times New Roman" panose="02020603050405020304" pitchFamily="18" charset="0"/>
                <a:cs typeface="Times New Roman" panose="02020603050405020304" pitchFamily="18" charset="0"/>
              </a:rPr>
              <a:t>Workspace</a:t>
            </a:r>
            <a:endParaRPr lang="zh-CN" altLang="en-US" dirty="0" smtClean="0">
              <a:latin typeface="Times New Roman" panose="02020603050405020304" pitchFamily="18" charset="0"/>
              <a:cs typeface="Times New Roman" panose="02020603050405020304" pitchFamily="18" charset="0"/>
            </a:endParaRPr>
          </a:p>
        </p:txBody>
      </p:sp>
      <p:pic>
        <p:nvPicPr>
          <p:cNvPr id="44037" name="图片 1"/>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847724" y="1177602"/>
            <a:ext cx="7921625" cy="4887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38" name="矩形 2"/>
          <p:cNvSpPr>
            <a:spLocks noChangeArrowheads="1"/>
          </p:cNvSpPr>
          <p:nvPr/>
        </p:nvSpPr>
        <p:spPr bwMode="auto">
          <a:xfrm>
            <a:off x="607169" y="6153943"/>
            <a:ext cx="8518525"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i="1" dirty="0">
                <a:solidFill>
                  <a:srgbClr val="000000"/>
                </a:solidFill>
                <a:latin typeface="IMGPD F+ Minion Pro"/>
                <a:ea typeface="宋体" panose="02010600030101010101" pitchFamily="2" charset="-122"/>
              </a:rPr>
              <a:t>A </a:t>
            </a:r>
            <a:r>
              <a:rPr lang="en-US" altLang="zh-CN" sz="1800" b="0" i="1" dirty="0">
                <a:solidFill>
                  <a:srgbClr val="000000"/>
                </a:solidFill>
                <a:latin typeface="IMGPD G+ Minion Pro"/>
                <a:ea typeface="宋体" panose="02010600030101010101" pitchFamily="2" charset="-122"/>
              </a:rPr>
              <a:t>View buttons and toolbar </a:t>
            </a:r>
            <a:r>
              <a:rPr lang="en-US" altLang="zh-CN" sz="1800" i="1" dirty="0">
                <a:solidFill>
                  <a:srgbClr val="000000"/>
                </a:solidFill>
                <a:latin typeface="IMGPD F+ Minion Pro"/>
                <a:ea typeface="宋体" panose="02010600030101010101" pitchFamily="2" charset="-122"/>
              </a:rPr>
              <a:t>B </a:t>
            </a:r>
            <a:r>
              <a:rPr lang="en-US" altLang="zh-CN" sz="1800" b="0" i="1" dirty="0">
                <a:solidFill>
                  <a:srgbClr val="000000"/>
                </a:solidFill>
                <a:latin typeface="IMGPD G+ Minion Pro"/>
                <a:ea typeface="宋体" panose="02010600030101010101" pitchFamily="2" charset="-122"/>
              </a:rPr>
              <a:t>Editor panel with zoom navigator at top </a:t>
            </a:r>
            <a:r>
              <a:rPr lang="en-US" altLang="zh-CN" sz="1800" i="1" dirty="0">
                <a:solidFill>
                  <a:srgbClr val="000000"/>
                </a:solidFill>
                <a:latin typeface="IMGPD F+ Minion Pro"/>
                <a:ea typeface="宋体" panose="02010600030101010101" pitchFamily="2" charset="-122"/>
              </a:rPr>
              <a:t>C </a:t>
            </a:r>
            <a:r>
              <a:rPr lang="en-US" altLang="zh-CN" sz="1800" b="0" i="1" dirty="0">
                <a:solidFill>
                  <a:srgbClr val="000000"/>
                </a:solidFill>
                <a:latin typeface="IMGPD G+ Minion Pro"/>
                <a:ea typeface="宋体" panose="02010600030101010101" pitchFamily="2" charset="-122"/>
              </a:rPr>
              <a:t>Various other panels </a:t>
            </a:r>
            <a:r>
              <a:rPr lang="en-US" altLang="zh-CN" sz="1800" i="1" dirty="0">
                <a:solidFill>
                  <a:srgbClr val="000000"/>
                </a:solidFill>
                <a:latin typeface="IMGPD F+ Minion Pro"/>
                <a:ea typeface="宋体" panose="02010600030101010101" pitchFamily="2" charset="-122"/>
              </a:rPr>
              <a:t>D </a:t>
            </a:r>
            <a:r>
              <a:rPr lang="en-US" altLang="zh-CN" sz="1800" b="0" i="1" dirty="0">
                <a:solidFill>
                  <a:srgbClr val="000000"/>
                </a:solidFill>
                <a:latin typeface="IMGPD G+ Minion Pro"/>
                <a:ea typeface="宋体" panose="02010600030101010101" pitchFamily="2" charset="-122"/>
              </a:rPr>
              <a:t>Status bar </a:t>
            </a:r>
            <a:endParaRPr lang="zh-CN" altLang="en-US" sz="1800" b="0" dirty="0">
              <a:ea typeface="宋体" panose="02010600030101010101" pitchFamily="2" charset="-122"/>
            </a:endParaRPr>
          </a:p>
        </p:txBody>
      </p:sp>
    </p:spTree>
  </p:cSld>
  <p:clrMapOvr>
    <a:masterClrMapping/>
  </p:clrMapOvr>
  <p:transition spd="slow">
    <p:strips dir="rd"/>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3"/>
          <p:cNvSpPr>
            <a:spLocks noGrp="1"/>
          </p:cNvSpPr>
          <p:nvPr>
            <p:ph type="sldNum"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zh-CN" altLang="en-US" sz="1400" b="0" smtClean="0">
                <a:ea typeface="宋体" panose="02010600030101010101" pitchFamily="2" charset="-122"/>
              </a:rPr>
              <a:t>2-</a:t>
            </a:r>
            <a:fld id="{03FE2890-B0F0-48B4-B0DA-F3192E998751}" type="slidenum">
              <a:rPr kumimoji="0" lang="zh-CN" altLang="en-US" sz="1400" b="0" smtClean="0">
                <a:ea typeface="宋体" panose="02010600030101010101" pitchFamily="2" charset="-122"/>
              </a:rPr>
              <a:pPr>
                <a:spcBef>
                  <a:spcPct val="0"/>
                </a:spcBef>
                <a:buClrTx/>
                <a:buSzTx/>
                <a:buFontTx/>
                <a:buNone/>
              </a:pPr>
              <a:t>88</a:t>
            </a:fld>
            <a:endParaRPr kumimoji="0" lang="en-US" altLang="zh-CN" sz="1400" b="0" smtClean="0">
              <a:ea typeface="宋体" panose="02010600030101010101" pitchFamily="2" charset="-122"/>
            </a:endParaRPr>
          </a:p>
        </p:txBody>
      </p:sp>
      <p:sp>
        <p:nvSpPr>
          <p:cNvPr id="267266" name="Rectangle 2"/>
          <p:cNvSpPr>
            <a:spLocks noGrp="1" noChangeArrowheads="1"/>
          </p:cNvSpPr>
          <p:nvPr>
            <p:ph type="body" idx="1"/>
          </p:nvPr>
        </p:nvSpPr>
        <p:spPr>
          <a:xfrm>
            <a:off x="526828" y="980728"/>
            <a:ext cx="8089900" cy="5257800"/>
          </a:xfrm>
        </p:spPr>
        <p:txBody>
          <a:bodyPr/>
          <a:lstStyle/>
          <a:p>
            <a:pPr eaLnBrk="1" hangingPunct="1">
              <a:defRPr/>
            </a:pPr>
            <a:r>
              <a:rPr lang="en-US" altLang="zh-CN" sz="2800" dirty="0">
                <a:solidFill>
                  <a:srgbClr val="FF0000"/>
                </a:solidFill>
                <a:latin typeface="Times New Roman" panose="02020603050405020304" pitchFamily="18" charset="0"/>
                <a:cs typeface="Times New Roman" panose="02020603050405020304" pitchFamily="18" charset="0"/>
              </a:rPr>
              <a:t>Waveform and Multitrack Editors</a:t>
            </a:r>
            <a:endParaRPr lang="en-US" altLang="zh-CN" sz="2800" dirty="0" smtClean="0">
              <a:solidFill>
                <a:srgbClr val="FF0000"/>
              </a:solidFill>
              <a:latin typeface="Times New Roman" panose="02020603050405020304" pitchFamily="18" charset="0"/>
              <a:cs typeface="Times New Roman" panose="02020603050405020304" pitchFamily="18" charset="0"/>
            </a:endParaRPr>
          </a:p>
          <a:p>
            <a:pPr marL="342900" indent="-342900" eaLnBrk="1" hangingPunct="1">
              <a:buFont typeface="Arial" panose="020B0604020202020204" pitchFamily="34" charset="0"/>
              <a:buChar char="•"/>
              <a:defRPr/>
            </a:pPr>
            <a:r>
              <a:rPr lang="en-US" altLang="zh-CN" sz="2400" dirty="0" smtClean="0">
                <a:latin typeface="Times New Roman" panose="02020603050405020304" pitchFamily="18" charset="0"/>
                <a:cs typeface="Times New Roman" panose="02020603050405020304" pitchFamily="18" charset="0"/>
              </a:rPr>
              <a:t>To edit individual files, use the </a:t>
            </a:r>
            <a:r>
              <a:rPr lang="en-US" altLang="zh-CN" sz="2400" dirty="0" smtClean="0">
                <a:solidFill>
                  <a:srgbClr val="FF0000"/>
                </a:solidFill>
                <a:latin typeface="Times New Roman" panose="02020603050405020304" pitchFamily="18" charset="0"/>
                <a:cs typeface="Times New Roman" panose="02020603050405020304" pitchFamily="18" charset="0"/>
              </a:rPr>
              <a:t>Waveform Editor</a:t>
            </a:r>
            <a:r>
              <a:rPr lang="en-US" altLang="zh-CN" sz="2400" dirty="0" smtClean="0">
                <a:latin typeface="Times New Roman" panose="02020603050405020304" pitchFamily="18" charset="0"/>
                <a:cs typeface="Times New Roman" panose="02020603050405020304" pitchFamily="18" charset="0"/>
              </a:rPr>
              <a:t>. To mix multiple files and integrate them with video, use the </a:t>
            </a:r>
            <a:r>
              <a:rPr lang="en-US" altLang="zh-CN" sz="2400" dirty="0" smtClean="0">
                <a:solidFill>
                  <a:srgbClr val="FF0000"/>
                </a:solidFill>
                <a:latin typeface="Times New Roman" panose="02020603050405020304" pitchFamily="18" charset="0"/>
                <a:cs typeface="Times New Roman" panose="02020603050405020304" pitchFamily="18" charset="0"/>
              </a:rPr>
              <a:t>Multitrack Editor</a:t>
            </a:r>
            <a:r>
              <a:rPr lang="en-US" altLang="zh-CN" sz="2400" dirty="0" smtClean="0">
                <a:latin typeface="Times New Roman" panose="02020603050405020304" pitchFamily="18" charset="0"/>
                <a:cs typeface="Times New Roman" panose="02020603050405020304" pitchFamily="18" charset="0"/>
              </a:rPr>
              <a:t>.</a:t>
            </a:r>
          </a:p>
          <a:p>
            <a:pPr marL="342900" indent="-342900" eaLnBrk="1" hangingPunct="1">
              <a:buFont typeface="Arial" panose="020B0604020202020204" pitchFamily="34" charset="0"/>
              <a:buChar char="•"/>
              <a:defRPr/>
            </a:pPr>
            <a:r>
              <a:rPr lang="en-US" altLang="zh-CN" sz="2400" dirty="0" smtClean="0">
                <a:latin typeface="Times New Roman" panose="02020603050405020304" pitchFamily="18" charset="0"/>
                <a:cs typeface="Times New Roman" panose="02020603050405020304" pitchFamily="18" charset="0"/>
              </a:rPr>
              <a:t>The </a:t>
            </a:r>
            <a:r>
              <a:rPr lang="en-US" altLang="zh-CN" sz="2400" dirty="0" smtClean="0">
                <a:solidFill>
                  <a:srgbClr val="FF0000"/>
                </a:solidFill>
                <a:latin typeface="Times New Roman" panose="02020603050405020304" pitchFamily="18" charset="0"/>
                <a:cs typeface="Times New Roman" panose="02020603050405020304" pitchFamily="18" charset="0"/>
              </a:rPr>
              <a:t>Waveform</a:t>
            </a:r>
            <a:r>
              <a:rPr lang="en-US" altLang="zh-CN" sz="2400" dirty="0" smtClean="0">
                <a:latin typeface="Times New Roman" panose="02020603050405020304" pitchFamily="18" charset="0"/>
                <a:cs typeface="Times New Roman" panose="02020603050405020304" pitchFamily="18" charset="0"/>
              </a:rPr>
              <a:t> and </a:t>
            </a:r>
            <a:r>
              <a:rPr lang="en-US" altLang="zh-CN" sz="2400" dirty="0" smtClean="0">
                <a:solidFill>
                  <a:srgbClr val="FF0000"/>
                </a:solidFill>
                <a:latin typeface="Times New Roman" panose="02020603050405020304" pitchFamily="18" charset="0"/>
                <a:cs typeface="Times New Roman" panose="02020603050405020304" pitchFamily="18" charset="0"/>
              </a:rPr>
              <a:t>Multitrack</a:t>
            </a:r>
            <a:r>
              <a:rPr lang="en-US" altLang="zh-CN" sz="2400" dirty="0" smtClean="0">
                <a:latin typeface="Times New Roman" panose="02020603050405020304" pitchFamily="18" charset="0"/>
                <a:cs typeface="Times New Roman" panose="02020603050405020304" pitchFamily="18" charset="0"/>
              </a:rPr>
              <a:t> editors use different editing methods, and each has unique advantages.</a:t>
            </a:r>
          </a:p>
          <a:p>
            <a:pPr eaLnBrk="1" hangingPunct="1">
              <a:defRPr/>
            </a:pPr>
            <a:endParaRPr lang="en-US" altLang="zh-CN" sz="2400" dirty="0" smtClean="0">
              <a:latin typeface="Times New Roman" panose="02020603050405020304" pitchFamily="18" charset="0"/>
              <a:cs typeface="Times New Roman" panose="02020603050405020304" pitchFamily="18" charset="0"/>
            </a:endParaRPr>
          </a:p>
        </p:txBody>
      </p:sp>
      <p:sp>
        <p:nvSpPr>
          <p:cNvPr id="7" name="Rectangle 3"/>
          <p:cNvSpPr>
            <a:spLocks noGrp="1" noChangeArrowheads="1"/>
          </p:cNvSpPr>
          <p:nvPr>
            <p:ph type="title"/>
          </p:nvPr>
        </p:nvSpPr>
        <p:spPr>
          <a:xfrm>
            <a:off x="765175" y="0"/>
            <a:ext cx="8302625" cy="762000"/>
          </a:xfrm>
        </p:spPr>
        <p:txBody>
          <a:bodyPr/>
          <a:lstStyle/>
          <a:p>
            <a:pPr algn="ctr" eaLnBrk="1" hangingPunct="1">
              <a:defRPr/>
            </a:pPr>
            <a:r>
              <a:rPr lang="en-US" altLang="zh-CN" dirty="0">
                <a:latin typeface="Times New Roman" panose="02020603050405020304" pitchFamily="18" charset="0"/>
                <a:cs typeface="Times New Roman" panose="02020603050405020304" pitchFamily="18" charset="0"/>
              </a:rPr>
              <a:t>Workspace</a:t>
            </a:r>
          </a:p>
        </p:txBody>
      </p:sp>
      <p:pic>
        <p:nvPicPr>
          <p:cNvPr id="3" name="图片 2"/>
          <p:cNvPicPr>
            <a:picLocks noChangeAspect="1"/>
          </p:cNvPicPr>
          <p:nvPr/>
        </p:nvPicPr>
        <p:blipFill>
          <a:blip r:embed="rId3"/>
          <a:stretch>
            <a:fillRect/>
          </a:stretch>
        </p:blipFill>
        <p:spPr>
          <a:xfrm>
            <a:off x="4572000" y="3573016"/>
            <a:ext cx="4495800" cy="3173860"/>
          </a:xfrm>
          <a:prstGeom prst="rect">
            <a:avLst/>
          </a:prstGeom>
        </p:spPr>
      </p:pic>
      <p:pic>
        <p:nvPicPr>
          <p:cNvPr id="4" name="图片 3"/>
          <p:cNvPicPr>
            <a:picLocks noChangeAspect="1"/>
          </p:cNvPicPr>
          <p:nvPr/>
        </p:nvPicPr>
        <p:blipFill>
          <a:blip r:embed="rId4"/>
          <a:stretch>
            <a:fillRect/>
          </a:stretch>
        </p:blipFill>
        <p:spPr>
          <a:xfrm>
            <a:off x="50800" y="3573016"/>
            <a:ext cx="4326548" cy="3173860"/>
          </a:xfrm>
          <a:prstGeom prst="rect">
            <a:avLst/>
          </a:prstGeom>
        </p:spPr>
      </p:pic>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7266">
                                            <p:txEl>
                                              <p:pRg st="0" end="0"/>
                                            </p:txEl>
                                          </p:spTgt>
                                        </p:tgtEl>
                                        <p:attrNameLst>
                                          <p:attrName>style.visibility</p:attrName>
                                        </p:attrNameLst>
                                      </p:cBhvr>
                                      <p:to>
                                        <p:strVal val="visible"/>
                                      </p:to>
                                    </p:set>
                                    <p:animEffect transition="in" filter="fade">
                                      <p:cBhvr>
                                        <p:cTn id="7" dur="1000"/>
                                        <p:tgtEl>
                                          <p:spTgt spid="267266">
                                            <p:txEl>
                                              <p:pRg st="0" end="0"/>
                                            </p:txEl>
                                          </p:spTgt>
                                        </p:tgtEl>
                                      </p:cBhvr>
                                    </p:animEffect>
                                    <p:anim calcmode="lin" valueType="num">
                                      <p:cBhvr>
                                        <p:cTn id="8" dur="1000" fill="hold"/>
                                        <p:tgtEl>
                                          <p:spTgt spid="26726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6726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67266">
                                            <p:txEl>
                                              <p:pRg st="1" end="1"/>
                                            </p:txEl>
                                          </p:spTgt>
                                        </p:tgtEl>
                                        <p:attrNameLst>
                                          <p:attrName>style.visibility</p:attrName>
                                        </p:attrNameLst>
                                      </p:cBhvr>
                                      <p:to>
                                        <p:strVal val="visible"/>
                                      </p:to>
                                    </p:set>
                                    <p:animEffect transition="in" filter="fade">
                                      <p:cBhvr>
                                        <p:cTn id="14" dur="1000"/>
                                        <p:tgtEl>
                                          <p:spTgt spid="267266">
                                            <p:txEl>
                                              <p:pRg st="1" end="1"/>
                                            </p:txEl>
                                          </p:spTgt>
                                        </p:tgtEl>
                                      </p:cBhvr>
                                    </p:animEffect>
                                    <p:anim calcmode="lin" valueType="num">
                                      <p:cBhvr>
                                        <p:cTn id="15" dur="1000" fill="hold"/>
                                        <p:tgtEl>
                                          <p:spTgt spid="26726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6726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67266">
                                            <p:txEl>
                                              <p:pRg st="2" end="2"/>
                                            </p:txEl>
                                          </p:spTgt>
                                        </p:tgtEl>
                                        <p:attrNameLst>
                                          <p:attrName>style.visibility</p:attrName>
                                        </p:attrNameLst>
                                      </p:cBhvr>
                                      <p:to>
                                        <p:strVal val="visible"/>
                                      </p:to>
                                    </p:set>
                                    <p:animEffect transition="in" filter="fade">
                                      <p:cBhvr>
                                        <p:cTn id="21" dur="1000"/>
                                        <p:tgtEl>
                                          <p:spTgt spid="267266">
                                            <p:txEl>
                                              <p:pRg st="2" end="2"/>
                                            </p:txEl>
                                          </p:spTgt>
                                        </p:tgtEl>
                                      </p:cBhvr>
                                    </p:animEffect>
                                    <p:anim calcmode="lin" valueType="num">
                                      <p:cBhvr>
                                        <p:cTn id="22" dur="1000" fill="hold"/>
                                        <p:tgtEl>
                                          <p:spTgt spid="26726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6726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6"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屏幕剪辑"/>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07982" y="1781620"/>
            <a:ext cx="7933107" cy="4363224"/>
          </a:xfrm>
          <a:prstGeom prst="rect">
            <a:avLst/>
          </a:prstGeom>
        </p:spPr>
      </p:pic>
      <p:sp>
        <p:nvSpPr>
          <p:cNvPr id="48130" name="Slide Number Placeholder 3"/>
          <p:cNvSpPr>
            <a:spLocks noGrp="1"/>
          </p:cNvSpPr>
          <p:nvPr>
            <p:ph type="sldNum"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zh-CN" altLang="en-US" sz="1400" b="0" smtClean="0">
                <a:ea typeface="宋体" panose="02010600030101010101" pitchFamily="2" charset="-122"/>
              </a:rPr>
              <a:t>2-</a:t>
            </a:r>
            <a:fld id="{C3CE49A6-F144-4CFE-A90D-05A15615AEEC}" type="slidenum">
              <a:rPr kumimoji="0" lang="zh-CN" altLang="en-US" sz="1400" b="0" smtClean="0">
                <a:ea typeface="宋体" panose="02010600030101010101" pitchFamily="2" charset="-122"/>
              </a:rPr>
              <a:pPr>
                <a:spcBef>
                  <a:spcPct val="0"/>
                </a:spcBef>
                <a:buClrTx/>
                <a:buSzTx/>
                <a:buFontTx/>
                <a:buNone/>
              </a:pPr>
              <a:t>89</a:t>
            </a:fld>
            <a:endParaRPr kumimoji="0" lang="en-US" altLang="zh-CN" sz="1400" b="0" smtClean="0">
              <a:ea typeface="宋体" panose="02010600030101010101" pitchFamily="2" charset="-122"/>
            </a:endParaRPr>
          </a:p>
        </p:txBody>
      </p:sp>
      <p:sp>
        <p:nvSpPr>
          <p:cNvPr id="6" name="Rectangle 3"/>
          <p:cNvSpPr txBox="1">
            <a:spLocks noChangeArrowheads="1"/>
          </p:cNvSpPr>
          <p:nvPr/>
        </p:nvSpPr>
        <p:spPr bwMode="auto">
          <a:xfrm>
            <a:off x="420686" y="98956"/>
            <a:ext cx="8302625" cy="762000"/>
          </a:xfrm>
          <a:prstGeom prst="rect">
            <a:avLst/>
          </a:prstGeom>
          <a:noFill/>
          <a:ln w="9525">
            <a:noFill/>
            <a:miter lim="800000"/>
          </a:ln>
          <a:effectLst/>
        </p:spPr>
        <p:txBody>
          <a:bodyPr vert="horz" wrap="square" lIns="91440" tIns="45720" rIns="91440" bIns="45720" numCol="1" anchor="b" anchorCtr="0" compatLnSpc="1"/>
          <a:lstStyle>
            <a:lvl1pPr algn="l" rtl="0" eaLnBrk="0" fontAlgn="base" hangingPunct="0">
              <a:spcBef>
                <a:spcPct val="0"/>
              </a:spcBef>
              <a:spcAft>
                <a:spcPct val="0"/>
              </a:spcAft>
              <a:defRPr kumimoji="1" sz="4400">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2pPr>
            <a:lvl3pPr algn="l" rtl="0" eaLnBrk="0" fontAlgn="base" hangingPunct="0">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3pPr>
            <a:lvl4pPr algn="l" rtl="0" eaLnBrk="0" fontAlgn="base" hangingPunct="0">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4pPr>
            <a:lvl5pPr algn="l" rtl="0" eaLnBrk="0" fontAlgn="base" hangingPunct="0">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5pPr>
            <a:lvl6pPr marL="457200" algn="l" rtl="0" fontAlgn="base">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6pPr>
            <a:lvl7pPr marL="914400" algn="l" rtl="0" fontAlgn="base">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7pPr>
            <a:lvl8pPr marL="1371600" algn="l" rtl="0" fontAlgn="base">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8pPr>
            <a:lvl9pPr marL="1828800" algn="l" rtl="0" fontAlgn="base">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9pPr>
          </a:lstStyle>
          <a:p>
            <a:pPr algn="ctr" eaLnBrk="1" hangingPunct="1">
              <a:defRPr/>
            </a:pPr>
            <a:r>
              <a:rPr lang="en-US" altLang="zh-CN" dirty="0">
                <a:latin typeface="Times New Roman" panose="02020603050405020304" pitchFamily="18" charset="0"/>
                <a:cs typeface="Times New Roman" panose="02020603050405020304" pitchFamily="18" charset="0"/>
              </a:rPr>
              <a:t>Workspace</a:t>
            </a:r>
            <a:endParaRPr lang="zh-CN" altLang="en-US" kern="0" dirty="0" smtClean="0">
              <a:latin typeface="Times New Roman" panose="02020603050405020304" pitchFamily="18" charset="0"/>
              <a:cs typeface="Times New Roman" panose="02020603050405020304" pitchFamily="18" charset="0"/>
            </a:endParaRPr>
          </a:p>
        </p:txBody>
      </p:sp>
      <p:sp>
        <p:nvSpPr>
          <p:cNvPr id="4" name="矩形 3"/>
          <p:cNvSpPr/>
          <p:nvPr/>
        </p:nvSpPr>
        <p:spPr>
          <a:xfrm>
            <a:off x="251520" y="6173929"/>
            <a:ext cx="9067800" cy="646331"/>
          </a:xfrm>
          <a:prstGeom prst="rect">
            <a:avLst/>
          </a:prstGeom>
        </p:spPr>
        <p:txBody>
          <a:bodyPr wrap="square">
            <a:spAutoFit/>
          </a:bodyPr>
          <a:lstStyle/>
          <a:p>
            <a:r>
              <a:rPr lang="en-US" altLang="zh-CN" sz="1800" b="1" i="1" dirty="0">
                <a:solidFill>
                  <a:srgbClr val="000000"/>
                </a:solidFill>
                <a:latin typeface="IMGPD F+ Minion Pro"/>
              </a:rPr>
              <a:t>A</a:t>
            </a:r>
            <a:r>
              <a:rPr lang="en-US" altLang="zh-CN" sz="1800" i="1" dirty="0">
                <a:solidFill>
                  <a:srgbClr val="000000"/>
                </a:solidFill>
                <a:latin typeface="IMGPD F+ Minion Pro"/>
              </a:rPr>
              <a:t> Navigator </a:t>
            </a:r>
            <a:r>
              <a:rPr lang="en-US" altLang="zh-CN" sz="1800" i="1" dirty="0" smtClean="0">
                <a:solidFill>
                  <a:srgbClr val="000000"/>
                </a:solidFill>
                <a:latin typeface="IMGPD F+ Minion Pro"/>
              </a:rPr>
              <a:t>  </a:t>
            </a:r>
            <a:r>
              <a:rPr lang="en-US" altLang="zh-CN" sz="1800" b="1" i="1" dirty="0" smtClean="0">
                <a:solidFill>
                  <a:srgbClr val="000000"/>
                </a:solidFill>
                <a:latin typeface="IMGPD F+ Minion Pro"/>
              </a:rPr>
              <a:t>B</a:t>
            </a:r>
            <a:r>
              <a:rPr lang="en-US" altLang="zh-CN" sz="1800" i="1" dirty="0" smtClean="0">
                <a:solidFill>
                  <a:srgbClr val="000000"/>
                </a:solidFill>
                <a:latin typeface="IMGPD F+ Minion Pro"/>
              </a:rPr>
              <a:t> Timeline Ruler   </a:t>
            </a:r>
            <a:r>
              <a:rPr lang="en-US" altLang="zh-CN" sz="1800" b="1" i="1" dirty="0" smtClean="0">
                <a:solidFill>
                  <a:srgbClr val="000000"/>
                </a:solidFill>
                <a:latin typeface="IMGPD F+ Minion Pro"/>
              </a:rPr>
              <a:t>C</a:t>
            </a:r>
            <a:r>
              <a:rPr lang="en-US" altLang="zh-CN" sz="1800" i="1" dirty="0" smtClean="0">
                <a:solidFill>
                  <a:srgbClr val="000000"/>
                </a:solidFill>
                <a:latin typeface="IMGPD F+ Minion Pro"/>
              </a:rPr>
              <a:t> Waveform Display   </a:t>
            </a:r>
            <a:r>
              <a:rPr lang="en-US" altLang="zh-CN" sz="1800" b="1" i="1" dirty="0" smtClean="0">
                <a:solidFill>
                  <a:srgbClr val="000000"/>
                </a:solidFill>
                <a:latin typeface="IMGPD F+ Minion Pro"/>
              </a:rPr>
              <a:t>D</a:t>
            </a:r>
            <a:r>
              <a:rPr lang="en-US" altLang="zh-CN" sz="1800" i="1" dirty="0" smtClean="0">
                <a:solidFill>
                  <a:srgbClr val="000000"/>
                </a:solidFill>
                <a:latin typeface="IMGPD F+ Minion Pro"/>
              </a:rPr>
              <a:t> Spectral Display</a:t>
            </a:r>
          </a:p>
          <a:p>
            <a:r>
              <a:rPr lang="en-US" altLang="zh-CN" sz="1800" b="1" i="1" dirty="0" smtClean="0">
                <a:solidFill>
                  <a:srgbClr val="000000"/>
                </a:solidFill>
                <a:latin typeface="IMGPD F+ Minion Pro"/>
              </a:rPr>
              <a:t>E</a:t>
            </a:r>
            <a:r>
              <a:rPr lang="en-US" altLang="zh-CN" sz="1800" i="1" dirty="0" smtClean="0">
                <a:solidFill>
                  <a:srgbClr val="000000"/>
                </a:solidFill>
                <a:latin typeface="IMGPD F+ Minion Pro"/>
              </a:rPr>
              <a:t> </a:t>
            </a:r>
            <a:r>
              <a:rPr lang="en-US" altLang="zh-CN" sz="1800" i="1" dirty="0">
                <a:solidFill>
                  <a:srgbClr val="000000"/>
                </a:solidFill>
                <a:latin typeface="IMGPD F+ Minion Pro"/>
              </a:rPr>
              <a:t>Zoom Button	</a:t>
            </a:r>
            <a:r>
              <a:rPr lang="en-US" altLang="zh-CN" sz="1800" b="1" i="1" dirty="0">
                <a:solidFill>
                  <a:srgbClr val="000000"/>
                </a:solidFill>
                <a:latin typeface="IMGPD F+ Minion Pro"/>
              </a:rPr>
              <a:t>F</a:t>
            </a:r>
            <a:r>
              <a:rPr lang="en-US" altLang="zh-CN" sz="1800" i="1" dirty="0">
                <a:solidFill>
                  <a:srgbClr val="000000"/>
                </a:solidFill>
                <a:latin typeface="IMGPD F+ Minion Pro"/>
              </a:rPr>
              <a:t> </a:t>
            </a:r>
            <a:r>
              <a:rPr lang="en-US" altLang="zh-CN" sz="1800" i="1" dirty="0" smtClean="0">
                <a:solidFill>
                  <a:srgbClr val="000000"/>
                </a:solidFill>
                <a:latin typeface="IMGPD F+ Minion Pro"/>
              </a:rPr>
              <a:t>Current-Time Indicator/Display   </a:t>
            </a:r>
            <a:r>
              <a:rPr lang="en-US" altLang="zh-CN" sz="1800" b="1" i="1" dirty="0" smtClean="0">
                <a:solidFill>
                  <a:srgbClr val="000000"/>
                </a:solidFill>
                <a:latin typeface="IMGPD F+ Minion Pro"/>
              </a:rPr>
              <a:t>G</a:t>
            </a:r>
            <a:r>
              <a:rPr lang="en-US" altLang="zh-CN" sz="1800" i="1" dirty="0" smtClean="0">
                <a:solidFill>
                  <a:srgbClr val="000000"/>
                </a:solidFill>
                <a:latin typeface="IMGPD F+ Minion Pro"/>
              </a:rPr>
              <a:t> Play Buttons</a:t>
            </a:r>
            <a:endParaRPr lang="en-US" altLang="zh-CN" sz="1800" i="1" dirty="0">
              <a:solidFill>
                <a:srgbClr val="000000"/>
              </a:solidFill>
              <a:latin typeface="IMGPD F+ Minion Pro"/>
            </a:endParaRPr>
          </a:p>
        </p:txBody>
      </p:sp>
      <p:sp>
        <p:nvSpPr>
          <p:cNvPr id="5" name="文本框 4"/>
          <p:cNvSpPr txBox="1"/>
          <p:nvPr/>
        </p:nvSpPr>
        <p:spPr>
          <a:xfrm>
            <a:off x="2087463" y="1751089"/>
            <a:ext cx="369012" cy="461665"/>
          </a:xfrm>
          <a:prstGeom prst="rect">
            <a:avLst/>
          </a:prstGeom>
          <a:noFill/>
        </p:spPr>
        <p:txBody>
          <a:bodyPr wrap="none" rtlCol="0">
            <a:spAutoFit/>
          </a:bodyPr>
          <a:lstStyle/>
          <a:p>
            <a:r>
              <a:rPr lang="en-US" altLang="zh-CN" dirty="0" smtClean="0">
                <a:solidFill>
                  <a:srgbClr val="FF0000"/>
                </a:solidFill>
              </a:rPr>
              <a:t>A</a:t>
            </a:r>
            <a:endParaRPr lang="zh-CN" altLang="en-US" dirty="0">
              <a:solidFill>
                <a:srgbClr val="FF0000"/>
              </a:solidFill>
            </a:endParaRPr>
          </a:p>
        </p:txBody>
      </p:sp>
      <p:sp>
        <p:nvSpPr>
          <p:cNvPr id="7" name="文本框 6"/>
          <p:cNvSpPr txBox="1"/>
          <p:nvPr/>
        </p:nvSpPr>
        <p:spPr>
          <a:xfrm>
            <a:off x="6228102" y="2174358"/>
            <a:ext cx="365806" cy="461665"/>
          </a:xfrm>
          <a:prstGeom prst="rect">
            <a:avLst/>
          </a:prstGeom>
          <a:noFill/>
        </p:spPr>
        <p:txBody>
          <a:bodyPr wrap="none" rtlCol="0">
            <a:spAutoFit/>
          </a:bodyPr>
          <a:lstStyle/>
          <a:p>
            <a:r>
              <a:rPr lang="en-US" altLang="zh-CN" dirty="0" smtClean="0">
                <a:solidFill>
                  <a:srgbClr val="FF0000"/>
                </a:solidFill>
              </a:rPr>
              <a:t>B</a:t>
            </a:r>
            <a:endParaRPr lang="zh-CN" altLang="en-US" dirty="0">
              <a:solidFill>
                <a:srgbClr val="FF0000"/>
              </a:solidFill>
            </a:endParaRPr>
          </a:p>
        </p:txBody>
      </p:sp>
      <p:sp>
        <p:nvSpPr>
          <p:cNvPr id="8" name="文本框 7"/>
          <p:cNvSpPr txBox="1"/>
          <p:nvPr/>
        </p:nvSpPr>
        <p:spPr>
          <a:xfrm>
            <a:off x="5744587" y="2857841"/>
            <a:ext cx="334889" cy="461665"/>
          </a:xfrm>
          <a:prstGeom prst="rect">
            <a:avLst/>
          </a:prstGeom>
          <a:noFill/>
        </p:spPr>
        <p:txBody>
          <a:bodyPr wrap="square" rtlCol="0">
            <a:spAutoFit/>
          </a:bodyPr>
          <a:lstStyle/>
          <a:p>
            <a:r>
              <a:rPr lang="en-US" altLang="zh-CN" dirty="0" smtClean="0">
                <a:solidFill>
                  <a:srgbClr val="FF0000"/>
                </a:solidFill>
              </a:rPr>
              <a:t>C</a:t>
            </a:r>
            <a:endParaRPr lang="zh-CN" altLang="en-US" dirty="0">
              <a:solidFill>
                <a:srgbClr val="FF0000"/>
              </a:solidFill>
            </a:endParaRPr>
          </a:p>
        </p:txBody>
      </p:sp>
      <p:sp>
        <p:nvSpPr>
          <p:cNvPr id="9" name="文本框 8"/>
          <p:cNvSpPr txBox="1"/>
          <p:nvPr/>
        </p:nvSpPr>
        <p:spPr>
          <a:xfrm>
            <a:off x="5548059" y="4258515"/>
            <a:ext cx="393056" cy="461665"/>
          </a:xfrm>
          <a:prstGeom prst="rect">
            <a:avLst/>
          </a:prstGeom>
          <a:noFill/>
        </p:spPr>
        <p:txBody>
          <a:bodyPr wrap="none" rtlCol="0">
            <a:spAutoFit/>
          </a:bodyPr>
          <a:lstStyle/>
          <a:p>
            <a:r>
              <a:rPr lang="en-US" altLang="zh-CN" dirty="0" smtClean="0">
                <a:solidFill>
                  <a:srgbClr val="FF0000"/>
                </a:solidFill>
              </a:rPr>
              <a:t>D</a:t>
            </a:r>
            <a:endParaRPr lang="zh-CN" altLang="en-US" dirty="0">
              <a:solidFill>
                <a:srgbClr val="FF0000"/>
              </a:solidFill>
            </a:endParaRPr>
          </a:p>
        </p:txBody>
      </p:sp>
      <p:sp>
        <p:nvSpPr>
          <p:cNvPr id="10" name="文本框 9"/>
          <p:cNvSpPr txBox="1"/>
          <p:nvPr/>
        </p:nvSpPr>
        <p:spPr>
          <a:xfrm>
            <a:off x="7256755" y="5727026"/>
            <a:ext cx="357790" cy="461665"/>
          </a:xfrm>
          <a:prstGeom prst="rect">
            <a:avLst/>
          </a:prstGeom>
          <a:noFill/>
        </p:spPr>
        <p:txBody>
          <a:bodyPr wrap="none" rtlCol="0">
            <a:spAutoFit/>
          </a:bodyPr>
          <a:lstStyle/>
          <a:p>
            <a:r>
              <a:rPr lang="en-US" altLang="zh-CN" dirty="0" smtClean="0">
                <a:solidFill>
                  <a:srgbClr val="FF0000"/>
                </a:solidFill>
              </a:rPr>
              <a:t>E</a:t>
            </a:r>
            <a:endParaRPr lang="zh-CN" altLang="en-US" dirty="0">
              <a:solidFill>
                <a:srgbClr val="FF0000"/>
              </a:solidFill>
            </a:endParaRPr>
          </a:p>
        </p:txBody>
      </p:sp>
      <p:sp>
        <p:nvSpPr>
          <p:cNvPr id="11" name="文本框 10"/>
          <p:cNvSpPr txBox="1"/>
          <p:nvPr/>
        </p:nvSpPr>
        <p:spPr>
          <a:xfrm>
            <a:off x="2981660" y="5762763"/>
            <a:ext cx="389850" cy="461665"/>
          </a:xfrm>
          <a:prstGeom prst="rect">
            <a:avLst/>
          </a:prstGeom>
          <a:noFill/>
        </p:spPr>
        <p:txBody>
          <a:bodyPr wrap="none" rtlCol="0">
            <a:spAutoFit/>
          </a:bodyPr>
          <a:lstStyle/>
          <a:p>
            <a:r>
              <a:rPr lang="en-US" altLang="zh-CN" dirty="0" smtClean="0">
                <a:solidFill>
                  <a:srgbClr val="FF0000"/>
                </a:solidFill>
              </a:rPr>
              <a:t>G</a:t>
            </a:r>
            <a:endParaRPr lang="zh-CN" altLang="en-US" dirty="0">
              <a:solidFill>
                <a:srgbClr val="FF0000"/>
              </a:solidFill>
            </a:endParaRPr>
          </a:p>
        </p:txBody>
      </p:sp>
      <p:sp>
        <p:nvSpPr>
          <p:cNvPr id="13" name="文本框 12"/>
          <p:cNvSpPr txBox="1"/>
          <p:nvPr/>
        </p:nvSpPr>
        <p:spPr>
          <a:xfrm>
            <a:off x="776035" y="5843401"/>
            <a:ext cx="344966" cy="461665"/>
          </a:xfrm>
          <a:prstGeom prst="rect">
            <a:avLst/>
          </a:prstGeom>
          <a:noFill/>
        </p:spPr>
        <p:txBody>
          <a:bodyPr wrap="none" rtlCol="0">
            <a:spAutoFit/>
          </a:bodyPr>
          <a:lstStyle/>
          <a:p>
            <a:r>
              <a:rPr lang="en-US" altLang="zh-CN" dirty="0" smtClean="0">
                <a:solidFill>
                  <a:srgbClr val="FF0000"/>
                </a:solidFill>
              </a:rPr>
              <a:t>F</a:t>
            </a:r>
            <a:endParaRPr lang="zh-CN" altLang="en-US" dirty="0">
              <a:solidFill>
                <a:srgbClr val="FF0000"/>
              </a:solidFill>
            </a:endParaRPr>
          </a:p>
        </p:txBody>
      </p:sp>
      <p:sp>
        <p:nvSpPr>
          <p:cNvPr id="16" name="文本框 15"/>
          <p:cNvSpPr txBox="1"/>
          <p:nvPr/>
        </p:nvSpPr>
        <p:spPr>
          <a:xfrm>
            <a:off x="3917539" y="2075587"/>
            <a:ext cx="344966" cy="461665"/>
          </a:xfrm>
          <a:prstGeom prst="rect">
            <a:avLst/>
          </a:prstGeom>
          <a:noFill/>
        </p:spPr>
        <p:txBody>
          <a:bodyPr wrap="none" rtlCol="0">
            <a:spAutoFit/>
          </a:bodyPr>
          <a:lstStyle/>
          <a:p>
            <a:r>
              <a:rPr lang="en-US" altLang="zh-CN" dirty="0" smtClean="0">
                <a:solidFill>
                  <a:srgbClr val="FF0000"/>
                </a:solidFill>
              </a:rPr>
              <a:t>F</a:t>
            </a:r>
            <a:endParaRPr lang="zh-CN" altLang="en-US" dirty="0">
              <a:solidFill>
                <a:srgbClr val="FF0000"/>
              </a:solidFill>
            </a:endParaRPr>
          </a:p>
        </p:txBody>
      </p:sp>
      <p:sp>
        <p:nvSpPr>
          <p:cNvPr id="14" name="矩形 13"/>
          <p:cNvSpPr/>
          <p:nvPr/>
        </p:nvSpPr>
        <p:spPr>
          <a:xfrm>
            <a:off x="2981660" y="3198168"/>
            <a:ext cx="3180679" cy="461665"/>
          </a:xfrm>
          <a:prstGeom prst="rect">
            <a:avLst/>
          </a:prstGeom>
        </p:spPr>
        <p:txBody>
          <a:bodyPr wrap="none">
            <a:spAutoFit/>
          </a:bodyPr>
          <a:lstStyle/>
          <a:p>
            <a:r>
              <a:rPr lang="en-US" altLang="zh-CN" kern="0" dirty="0">
                <a:latin typeface="Times New Roman" panose="02020603050405020304" pitchFamily="18" charset="0"/>
                <a:cs typeface="Times New Roman" panose="02020603050405020304" pitchFamily="18" charset="0"/>
              </a:rPr>
              <a:t>Waveform Editor Panel </a:t>
            </a:r>
            <a:endParaRPr lang="zh-CN" altLang="en-US" dirty="0"/>
          </a:p>
        </p:txBody>
      </p:sp>
      <p:sp>
        <p:nvSpPr>
          <p:cNvPr id="15" name="文本框 14"/>
          <p:cNvSpPr txBox="1"/>
          <p:nvPr/>
        </p:nvSpPr>
        <p:spPr>
          <a:xfrm>
            <a:off x="538522" y="1080886"/>
            <a:ext cx="4033476" cy="523220"/>
          </a:xfrm>
          <a:prstGeom prst="rect">
            <a:avLst/>
          </a:prstGeom>
          <a:noFill/>
        </p:spPr>
        <p:txBody>
          <a:bodyPr wrap="none" rtlCol="0">
            <a:spAutoFit/>
          </a:bodyPr>
          <a:lstStyle/>
          <a:p>
            <a:r>
              <a:rPr lang="en-US" altLang="zh-CN" sz="2800" b="1" kern="0" dirty="0">
                <a:solidFill>
                  <a:srgbClr val="FF0000"/>
                </a:solidFill>
                <a:latin typeface="Times New Roman" panose="02020603050405020304" pitchFamily="18" charset="0"/>
                <a:cs typeface="Times New Roman" panose="02020603050405020304" pitchFamily="18" charset="0"/>
              </a:rPr>
              <a:t>Waveform Editor Panel  </a:t>
            </a:r>
            <a:endParaRPr lang="zh-CN" altLang="en-US" sz="2800" b="1" kern="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66813021"/>
      </p:ext>
    </p:extLst>
  </p:cSld>
  <p:clrMapOvr>
    <a:masterClrMapping/>
  </p:clrMapOvr>
  <p:transition spd="slow">
    <p:strips dir="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8370" name="Picture 2" descr="Image result for midi fundamentals in multimedia - PPT"/>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body" idx="1"/>
          </p:nvPr>
        </p:nvSpPr>
        <p:spPr>
          <a:xfrm>
            <a:off x="0" y="1042895"/>
            <a:ext cx="9067800" cy="3027611"/>
          </a:xfrm>
        </p:spPr>
        <p:txBody>
          <a:bodyPr/>
          <a:lstStyle/>
          <a:p>
            <a:pPr eaLnBrk="1" hangingPunct="1">
              <a:defRPr/>
            </a:pPr>
            <a:r>
              <a:rPr lang="en-US" altLang="zh-CN" sz="2800" dirty="0">
                <a:solidFill>
                  <a:srgbClr val="FF0000"/>
                </a:solidFill>
                <a:latin typeface="Times New Roman" panose="02020603050405020304" pitchFamily="18" charset="0"/>
                <a:cs typeface="Times New Roman" panose="02020603050405020304" pitchFamily="18" charset="0"/>
              </a:rPr>
              <a:t>Spectral Display</a:t>
            </a:r>
          </a:p>
          <a:p>
            <a:pPr marL="342900" indent="-342900" eaLnBrk="1" hangingPunct="1">
              <a:buFont typeface="Arial" panose="020B0604020202020204" pitchFamily="34" charset="0"/>
              <a:buChar char="•"/>
              <a:defRPr/>
            </a:pPr>
            <a:r>
              <a:rPr lang="en-US" altLang="zh-CN" sz="2400" dirty="0" smtClean="0">
                <a:latin typeface="Times New Roman" panose="02020603050405020304" pitchFamily="18" charset="0"/>
                <a:cs typeface="Times New Roman" panose="02020603050405020304" pitchFamily="18" charset="0"/>
              </a:rPr>
              <a:t>This </a:t>
            </a:r>
            <a:r>
              <a:rPr lang="en-US" altLang="zh-CN" sz="2400" dirty="0">
                <a:latin typeface="Times New Roman" panose="02020603050405020304" pitchFamily="18" charset="0"/>
                <a:cs typeface="Times New Roman" panose="02020603050405020304" pitchFamily="18" charset="0"/>
              </a:rPr>
              <a:t>view lets you analyze audio data to see which frequencies are most prevalent. Brighter colors represent greater amplitude components. Colors range from dark blue (low-amplitude frequencies) to bright yellow (high-amplitude frequencies).</a:t>
            </a:r>
          </a:p>
          <a:p>
            <a:pPr marL="342900" indent="-342900" eaLnBrk="1" hangingPunct="1">
              <a:buFont typeface="Arial" panose="020B0604020202020204" pitchFamily="34" charset="0"/>
              <a:buChar char="•"/>
              <a:defRPr/>
            </a:pPr>
            <a:r>
              <a:rPr lang="en-US" altLang="zh-CN" sz="2400" dirty="0">
                <a:latin typeface="Times New Roman" panose="02020603050405020304" pitchFamily="18" charset="0"/>
                <a:cs typeface="Times New Roman" panose="02020603050405020304" pitchFamily="18" charset="0"/>
              </a:rPr>
              <a:t>The spectral display is perfect for removing unwanted sounds, such as coughs and other artifacts.</a:t>
            </a:r>
            <a:endParaRPr lang="en-US" altLang="zh-CN" sz="2000" dirty="0">
              <a:solidFill>
                <a:srgbClr val="FF33CC"/>
              </a:solidFill>
              <a:latin typeface="Times New Roman" panose="02020603050405020304" pitchFamily="18" charset="0"/>
              <a:cs typeface="Times New Roman" panose="02020603050405020304" pitchFamily="18" charset="0"/>
            </a:endParaRPr>
          </a:p>
        </p:txBody>
      </p:sp>
      <p:sp>
        <p:nvSpPr>
          <p:cNvPr id="6" name="Rectangle 3"/>
          <p:cNvSpPr txBox="1">
            <a:spLocks noChangeArrowheads="1"/>
          </p:cNvSpPr>
          <p:nvPr/>
        </p:nvSpPr>
        <p:spPr bwMode="auto">
          <a:xfrm>
            <a:off x="324659" y="15564"/>
            <a:ext cx="8302625" cy="762000"/>
          </a:xfrm>
          <a:prstGeom prst="rect">
            <a:avLst/>
          </a:prstGeom>
          <a:noFill/>
          <a:ln w="9525">
            <a:noFill/>
            <a:miter lim="800000"/>
          </a:ln>
          <a:effectLst/>
        </p:spPr>
        <p:txBody>
          <a:bodyPr vert="horz" wrap="square" lIns="91440" tIns="45720" rIns="91440" bIns="45720" numCol="1" anchor="b" anchorCtr="0" compatLnSpc="1"/>
          <a:lstStyle>
            <a:lvl1pPr algn="l" rtl="0" eaLnBrk="0" fontAlgn="base" hangingPunct="0">
              <a:spcBef>
                <a:spcPct val="0"/>
              </a:spcBef>
              <a:spcAft>
                <a:spcPct val="0"/>
              </a:spcAft>
              <a:defRPr kumimoji="1" sz="4400">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2pPr>
            <a:lvl3pPr algn="l" rtl="0" eaLnBrk="0" fontAlgn="base" hangingPunct="0">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3pPr>
            <a:lvl4pPr algn="l" rtl="0" eaLnBrk="0" fontAlgn="base" hangingPunct="0">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4pPr>
            <a:lvl5pPr algn="l" rtl="0" eaLnBrk="0" fontAlgn="base" hangingPunct="0">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5pPr>
            <a:lvl6pPr marL="457200" algn="l" rtl="0" fontAlgn="base">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6pPr>
            <a:lvl7pPr marL="914400" algn="l" rtl="0" fontAlgn="base">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7pPr>
            <a:lvl8pPr marL="1371600" algn="l" rtl="0" fontAlgn="base">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8pPr>
            <a:lvl9pPr marL="1828800" algn="l" rtl="0" fontAlgn="base">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9pPr>
          </a:lstStyle>
          <a:p>
            <a:pPr algn="ctr" eaLnBrk="1" hangingPunct="1">
              <a:defRPr/>
            </a:pPr>
            <a:r>
              <a:rPr lang="en-US" altLang="zh-CN" dirty="0">
                <a:latin typeface="Times New Roman" panose="02020603050405020304" pitchFamily="18" charset="0"/>
                <a:cs typeface="Times New Roman" panose="02020603050405020304" pitchFamily="18" charset="0"/>
              </a:rPr>
              <a:t>Workspace</a:t>
            </a:r>
            <a:endParaRPr lang="zh-CN" altLang="en-US" kern="0" dirty="0" smtClean="0">
              <a:latin typeface="Times New Roman" panose="02020603050405020304" pitchFamily="18" charset="0"/>
              <a:cs typeface="Times New Roman" panose="02020603050405020304" pitchFamily="18" charset="0"/>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11207" y="4070506"/>
            <a:ext cx="7445385" cy="2592288"/>
          </a:xfrm>
          <a:prstGeom prst="rect">
            <a:avLst/>
          </a:prstGeom>
        </p:spPr>
      </p:pic>
    </p:spTree>
    <p:extLst>
      <p:ext uri="{BB962C8B-B14F-4D97-AF65-F5344CB8AC3E}">
        <p14:creationId xmlns:p14="http://schemas.microsoft.com/office/powerpoint/2010/main" xmlns="" val="1761672300"/>
      </p:ext>
    </p:extLst>
  </p:cSld>
  <p:clrMapOvr>
    <a:masterClrMapping/>
  </p:clrMapOvr>
  <p:transition spd="slow">
    <p:strips dir="rd"/>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3"/>
          <p:cNvSpPr>
            <a:spLocks noGrp="1"/>
          </p:cNvSpPr>
          <p:nvPr>
            <p:ph type="sldNum"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zh-CN" altLang="en-US" sz="1400" b="0" smtClean="0">
                <a:ea typeface="宋体" panose="02010600030101010101" pitchFamily="2" charset="-122"/>
              </a:rPr>
              <a:t>2-</a:t>
            </a:r>
            <a:fld id="{C3CE49A6-F144-4CFE-A90D-05A15615AEEC}" type="slidenum">
              <a:rPr kumimoji="0" lang="zh-CN" altLang="en-US" sz="1400" b="0" smtClean="0">
                <a:ea typeface="宋体" panose="02010600030101010101" pitchFamily="2" charset="-122"/>
              </a:rPr>
              <a:pPr>
                <a:spcBef>
                  <a:spcPct val="0"/>
                </a:spcBef>
                <a:buClrTx/>
                <a:buSzTx/>
                <a:buFontTx/>
                <a:buNone/>
              </a:pPr>
              <a:t>91</a:t>
            </a:fld>
            <a:endParaRPr kumimoji="0" lang="en-US" altLang="zh-CN" sz="1400" b="0" smtClean="0">
              <a:ea typeface="宋体" panose="02010600030101010101" pitchFamily="2" charset="-122"/>
            </a:endParaRPr>
          </a:p>
        </p:txBody>
      </p:sp>
      <p:sp>
        <p:nvSpPr>
          <p:cNvPr id="267266" name="Rectangle 2"/>
          <p:cNvSpPr>
            <a:spLocks noGrp="1" noChangeArrowheads="1"/>
          </p:cNvSpPr>
          <p:nvPr>
            <p:ph type="body" idx="1"/>
          </p:nvPr>
        </p:nvSpPr>
        <p:spPr>
          <a:xfrm>
            <a:off x="228600" y="685800"/>
            <a:ext cx="8708330" cy="3027611"/>
          </a:xfrm>
        </p:spPr>
        <p:txBody>
          <a:bodyPr>
            <a:normAutofit fontScale="92500" lnSpcReduction="10000"/>
          </a:bodyPr>
          <a:lstStyle/>
          <a:p>
            <a:pPr eaLnBrk="1" hangingPunct="1">
              <a:defRPr/>
            </a:pPr>
            <a:r>
              <a:rPr lang="en-US" altLang="zh-CN" sz="2800" dirty="0">
                <a:solidFill>
                  <a:srgbClr val="FF0000"/>
                </a:solidFill>
                <a:latin typeface="Times New Roman" panose="02020603050405020304" pitchFamily="18" charset="0"/>
                <a:cs typeface="Times New Roman" panose="02020603050405020304" pitchFamily="18" charset="0"/>
              </a:rPr>
              <a:t>Zoom audio</a:t>
            </a:r>
          </a:p>
          <a:p>
            <a:pPr marL="342900" indent="-342900" eaLnBrk="1" hangingPunct="1">
              <a:buFont typeface="Arial" panose="020B0604020202020204" pitchFamily="34" charset="0"/>
              <a:buChar char="•"/>
              <a:defRPr/>
            </a:pPr>
            <a:r>
              <a:rPr lang="en-US" altLang="zh-CN" sz="2400" dirty="0" smtClean="0">
                <a:latin typeface="Times New Roman" panose="02020603050405020304" pitchFamily="18" charset="0"/>
                <a:cs typeface="Times New Roman" panose="02020603050405020304" pitchFamily="18" charset="0"/>
              </a:rPr>
              <a:t>Zoom </a:t>
            </a:r>
            <a:r>
              <a:rPr lang="en-US" altLang="zh-CN" sz="2400" dirty="0">
                <a:latin typeface="Times New Roman" panose="02020603050405020304" pitchFamily="18" charset="0"/>
                <a:cs typeface="Times New Roman" panose="02020603050405020304" pitchFamily="18" charset="0"/>
              </a:rPr>
              <a:t>into a </a:t>
            </a:r>
            <a:r>
              <a:rPr lang="en-US" altLang="zh-CN" sz="2400" dirty="0" smtClean="0">
                <a:latin typeface="Times New Roman" panose="02020603050405020304" pitchFamily="18" charset="0"/>
                <a:cs typeface="Times New Roman" panose="02020603050405020304" pitchFamily="18" charset="0"/>
              </a:rPr>
              <a:t>specific </a:t>
            </a:r>
            <a:r>
              <a:rPr lang="en-US" altLang="zh-CN" sz="2400" dirty="0">
                <a:latin typeface="Times New Roman" panose="02020603050405020304" pitchFamily="18" charset="0"/>
                <a:cs typeface="Times New Roman" panose="02020603050405020304" pitchFamily="18" charset="0"/>
              </a:rPr>
              <a:t>time </a:t>
            </a:r>
            <a:r>
              <a:rPr lang="en-US" altLang="zh-CN" sz="2400" dirty="0" smtClean="0">
                <a:latin typeface="Times New Roman" panose="02020603050405020304" pitchFamily="18" charset="0"/>
                <a:cs typeface="Times New Roman" panose="02020603050405020304" pitchFamily="18" charset="0"/>
              </a:rPr>
              <a:t>range</a:t>
            </a:r>
          </a:p>
          <a:p>
            <a:pPr marL="1203325" lvl="1" indent="-342900" eaLnBrk="1" hangingPunct="1">
              <a:buFont typeface="Arial" panose="020B0604020202020204" pitchFamily="34" charset="0"/>
              <a:buChar char="•"/>
              <a:defRPr/>
            </a:pPr>
            <a:r>
              <a:rPr lang="en-US" altLang="zh-CN" sz="2400" dirty="0">
                <a:solidFill>
                  <a:srgbClr val="002060"/>
                </a:solidFill>
                <a:latin typeface="Times New Roman" panose="02020603050405020304" pitchFamily="18" charset="0"/>
                <a:cs typeface="Times New Roman" panose="02020603050405020304" pitchFamily="18" charset="0"/>
              </a:rPr>
              <a:t>In either the zoom navigator or the timeline ruler, right-click and drag</a:t>
            </a:r>
          </a:p>
          <a:p>
            <a:pPr marL="342900" indent="-342900" eaLnBrk="1" hangingPunct="1">
              <a:buFont typeface="Arial" panose="020B0604020202020204" pitchFamily="34" charset="0"/>
              <a:buChar char="•"/>
              <a:defRPr/>
            </a:pPr>
            <a:r>
              <a:rPr lang="en-US" altLang="zh-CN" sz="2400" dirty="0">
                <a:latin typeface="Times New Roman" panose="02020603050405020304" pitchFamily="18" charset="0"/>
                <a:cs typeface="Times New Roman" panose="02020603050405020304" pitchFamily="18" charset="0"/>
              </a:rPr>
              <a:t>Extend or shorten the displayed </a:t>
            </a:r>
            <a:r>
              <a:rPr lang="en-US" altLang="zh-CN" sz="2400" dirty="0" smtClean="0">
                <a:latin typeface="Times New Roman" panose="02020603050405020304" pitchFamily="18" charset="0"/>
                <a:cs typeface="Times New Roman" panose="02020603050405020304" pitchFamily="18" charset="0"/>
              </a:rPr>
              <a:t>range</a:t>
            </a:r>
          </a:p>
          <a:p>
            <a:pPr marL="1203325" lvl="1" indent="-342900" eaLnBrk="1" hangingPunct="1">
              <a:buFont typeface="Arial" panose="020B0604020202020204" pitchFamily="34" charset="0"/>
              <a:buChar char="•"/>
              <a:defRPr/>
            </a:pPr>
            <a:r>
              <a:rPr lang="en-US" altLang="zh-CN" sz="2400" dirty="0" smtClean="0">
                <a:solidFill>
                  <a:srgbClr val="002060"/>
                </a:solidFill>
                <a:latin typeface="Times New Roman" panose="02020603050405020304" pitchFamily="18" charset="0"/>
                <a:cs typeface="Times New Roman" panose="02020603050405020304" pitchFamily="18" charset="0"/>
              </a:rPr>
              <a:t>Drag the </a:t>
            </a:r>
            <a:r>
              <a:rPr lang="en-US" altLang="zh-CN" sz="2400" dirty="0">
                <a:solidFill>
                  <a:srgbClr val="002060"/>
                </a:solidFill>
                <a:latin typeface="Times New Roman" panose="02020603050405020304" pitchFamily="18" charset="0"/>
                <a:cs typeface="Times New Roman" panose="02020603050405020304" pitchFamily="18" charset="0"/>
              </a:rPr>
              <a:t>left or right edge of the highlighted area in the zoom navigator</a:t>
            </a:r>
            <a:endParaRPr lang="en-US" altLang="zh-CN" sz="2400" dirty="0" smtClean="0">
              <a:solidFill>
                <a:srgbClr val="002060"/>
              </a:solidFill>
              <a:latin typeface="Times New Roman" panose="02020603050405020304" pitchFamily="18" charset="0"/>
              <a:cs typeface="Times New Roman" panose="02020603050405020304" pitchFamily="18" charset="0"/>
            </a:endParaRPr>
          </a:p>
          <a:p>
            <a:pPr marL="342900" indent="-342900" eaLnBrk="1" hangingPunct="1">
              <a:buFont typeface="Arial" panose="020B0604020202020204" pitchFamily="34" charset="0"/>
              <a:buChar char="•"/>
              <a:defRPr/>
            </a:pPr>
            <a:r>
              <a:rPr lang="en-US" altLang="zh-CN" sz="2400" dirty="0">
                <a:latin typeface="Times New Roman" panose="02020603050405020304" pitchFamily="18" charset="0"/>
                <a:cs typeface="Times New Roman" panose="02020603050405020304" pitchFamily="18" charset="0"/>
              </a:rPr>
              <a:t>Using zoom </a:t>
            </a:r>
            <a:r>
              <a:rPr lang="en-US" altLang="zh-CN" sz="2400" dirty="0">
                <a:solidFill>
                  <a:srgbClr val="00B0F0"/>
                </a:solidFill>
                <a:latin typeface="Times New Roman" panose="02020603050405020304" pitchFamily="18" charset="0"/>
                <a:cs typeface="Times New Roman" panose="02020603050405020304" pitchFamily="18" charset="0"/>
              </a:rPr>
              <a:t>button</a:t>
            </a:r>
            <a:r>
              <a:rPr lang="en-US" altLang="zh-CN" sz="2400" dirty="0">
                <a:latin typeface="Times New Roman" panose="02020603050405020304" pitchFamily="18" charset="0"/>
                <a:cs typeface="Times New Roman" panose="02020603050405020304" pitchFamily="18" charset="0"/>
              </a:rPr>
              <a:t> in the Editor </a:t>
            </a:r>
            <a:r>
              <a:rPr lang="en-US" altLang="zh-CN" sz="2400" dirty="0" smtClean="0">
                <a:latin typeface="Times New Roman" panose="02020603050405020304" pitchFamily="18" charset="0"/>
                <a:cs typeface="Times New Roman" panose="02020603050405020304" pitchFamily="18" charset="0"/>
              </a:rPr>
              <a:t>panel</a:t>
            </a:r>
            <a:endParaRPr lang="en-US" altLang="zh-CN" sz="2400" dirty="0">
              <a:latin typeface="Times New Roman" panose="02020603050405020304" pitchFamily="18" charset="0"/>
              <a:cs typeface="Times New Roman" panose="02020603050405020304" pitchFamily="18" charset="0"/>
            </a:endParaRPr>
          </a:p>
        </p:txBody>
      </p:sp>
      <p:pic>
        <p:nvPicPr>
          <p:cNvPr id="48133" name="图片 2"/>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435670" y="3793233"/>
            <a:ext cx="8708330" cy="3064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3"/>
          <p:cNvSpPr txBox="1">
            <a:spLocks noChangeArrowheads="1"/>
          </p:cNvSpPr>
          <p:nvPr/>
        </p:nvSpPr>
        <p:spPr bwMode="auto">
          <a:xfrm>
            <a:off x="877888" y="44450"/>
            <a:ext cx="8302625" cy="762000"/>
          </a:xfrm>
          <a:prstGeom prst="rect">
            <a:avLst/>
          </a:prstGeom>
          <a:noFill/>
          <a:ln w="9525">
            <a:noFill/>
            <a:miter lim="800000"/>
          </a:ln>
          <a:effectLst/>
        </p:spPr>
        <p:txBody>
          <a:bodyPr vert="horz" wrap="square" lIns="91440" tIns="45720" rIns="91440" bIns="45720" numCol="1" anchor="b" anchorCtr="0" compatLnSpc="1"/>
          <a:lstStyle>
            <a:lvl1pPr algn="l" rtl="0" eaLnBrk="0" fontAlgn="base" hangingPunct="0">
              <a:spcBef>
                <a:spcPct val="0"/>
              </a:spcBef>
              <a:spcAft>
                <a:spcPct val="0"/>
              </a:spcAft>
              <a:defRPr kumimoji="1" sz="4400">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2pPr>
            <a:lvl3pPr algn="l" rtl="0" eaLnBrk="0" fontAlgn="base" hangingPunct="0">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3pPr>
            <a:lvl4pPr algn="l" rtl="0" eaLnBrk="0" fontAlgn="base" hangingPunct="0">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4pPr>
            <a:lvl5pPr algn="l" rtl="0" eaLnBrk="0" fontAlgn="base" hangingPunct="0">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5pPr>
            <a:lvl6pPr marL="457200" algn="l" rtl="0" fontAlgn="base">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6pPr>
            <a:lvl7pPr marL="914400" algn="l" rtl="0" fontAlgn="base">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7pPr>
            <a:lvl8pPr marL="1371600" algn="l" rtl="0" fontAlgn="base">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8pPr>
            <a:lvl9pPr marL="1828800" algn="l" rtl="0" fontAlgn="base">
              <a:spcBef>
                <a:spcPct val="0"/>
              </a:spcBef>
              <a:spcAft>
                <a:spcPct val="0"/>
              </a:spcAft>
              <a:defRPr kumimoji="1" sz="4400">
                <a:solidFill>
                  <a:srgbClr val="FF9900"/>
                </a:solidFill>
                <a:effectLst>
                  <a:outerShdw blurRad="38100" dist="38100" dir="2700000" algn="tl">
                    <a:srgbClr val="000000"/>
                  </a:outerShdw>
                </a:effectLst>
                <a:latin typeface="Tahoma" panose="020B0604030504040204" pitchFamily="34" charset="0"/>
                <a:ea typeface="隶书" panose="02010509060101010101" pitchFamily="49" charset="-122"/>
              </a:defRPr>
            </a:lvl9pPr>
          </a:lstStyle>
          <a:p>
            <a:pPr algn="ctr" eaLnBrk="1" hangingPunct="1">
              <a:defRPr/>
            </a:pPr>
            <a:r>
              <a:rPr lang="en-US" altLang="zh-CN" dirty="0">
                <a:latin typeface="Times New Roman" panose="02020603050405020304" pitchFamily="18" charset="0"/>
                <a:cs typeface="Times New Roman" panose="02020603050405020304" pitchFamily="18" charset="0"/>
              </a:rPr>
              <a:t>Workspace</a:t>
            </a:r>
            <a:endParaRPr lang="zh-CN" altLang="en-US" kern="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531019354"/>
      </p:ext>
    </p:extLst>
  </p:cSld>
  <p:clrMapOvr>
    <a:masterClrMapping/>
  </p:clrMapOvr>
  <p:transition spd="slow">
    <p:strips dir="rd"/>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title"/>
          </p:nvPr>
        </p:nvSpPr>
        <p:spPr>
          <a:xfrm>
            <a:off x="877888" y="44450"/>
            <a:ext cx="8302625" cy="762000"/>
          </a:xfrm>
        </p:spPr>
        <p:txBody>
          <a:bodyPr/>
          <a:lstStyle/>
          <a:p>
            <a:pPr algn="ctr" eaLnBrk="1" hangingPunct="1">
              <a:defRPr/>
            </a:pPr>
            <a:r>
              <a:rPr lang="en-US" altLang="zh-CN" dirty="0">
                <a:latin typeface="Times New Roman" panose="02020603050405020304" pitchFamily="18" charset="0"/>
                <a:cs typeface="Times New Roman" panose="02020603050405020304" pitchFamily="18" charset="0"/>
              </a:rPr>
              <a:t>Workspace</a:t>
            </a:r>
            <a:endParaRPr lang="zh-CN" altLang="en-US" dirty="0" smtClean="0">
              <a:latin typeface="Times New Roman" panose="02020603050405020304" pitchFamily="18" charset="0"/>
              <a:cs typeface="Times New Roman" panose="02020603050405020304" pitchFamily="18" charset="0"/>
            </a:endParaRPr>
          </a:p>
        </p:txBody>
      </p:sp>
      <p:sp>
        <p:nvSpPr>
          <p:cNvPr id="8" name="Rectangle 2"/>
          <p:cNvSpPr txBox="1">
            <a:spLocks noChangeArrowheads="1"/>
          </p:cNvSpPr>
          <p:nvPr/>
        </p:nvSpPr>
        <p:spPr bwMode="auto">
          <a:xfrm>
            <a:off x="838200" y="1034562"/>
            <a:ext cx="7810500" cy="5823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l" rtl="0"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mn-lt"/>
                <a:ea typeface="+mn-ea"/>
                <a:cs typeface="+mn-cs"/>
              </a:defRPr>
            </a:lvl1pPr>
            <a:lvl2pPr marL="860425" indent="-285750" algn="l" rtl="0" eaLnBrk="0" fontAlgn="base" hangingPunct="0">
              <a:spcBef>
                <a:spcPct val="20000"/>
              </a:spcBef>
              <a:spcAft>
                <a:spcPct val="0"/>
              </a:spcAft>
              <a:buClr>
                <a:schemeClr val="hlink"/>
              </a:buClr>
              <a:buSzPct val="55000"/>
              <a:buFont typeface="Wingdings" panose="05000000000000000000" pitchFamily="2" charset="2"/>
              <a:defRPr kumimoji="1" sz="2800">
                <a:solidFill>
                  <a:schemeClr val="tx1"/>
                </a:solidFill>
                <a:latin typeface="+mn-lt"/>
                <a:ea typeface="宋体" panose="02010600030101010101" pitchFamily="2" charset="-122"/>
              </a:defRPr>
            </a:lvl2pPr>
            <a:lvl3pPr marL="1279525" indent="-228600" algn="l" rtl="0" eaLnBrk="0" fontAlgn="base" hangingPunct="0">
              <a:spcBef>
                <a:spcPct val="20000"/>
              </a:spcBef>
              <a:spcAft>
                <a:spcPct val="0"/>
              </a:spcAft>
              <a:buClr>
                <a:schemeClr val="folHlink"/>
              </a:buClr>
              <a:buSzPct val="50000"/>
              <a:buFont typeface="Wingdings" panose="05000000000000000000" pitchFamily="2" charset="2"/>
              <a:defRPr kumimoji="1" sz="2400">
                <a:solidFill>
                  <a:schemeClr val="tx1"/>
                </a:solidFill>
                <a:latin typeface="+mn-lt"/>
                <a:ea typeface="宋体" panose="02010600030101010101" pitchFamily="2" charset="-122"/>
              </a:defRPr>
            </a:lvl3pPr>
            <a:lvl4pPr marL="1698625" indent="-228600" algn="l" rtl="0" eaLnBrk="0" fontAlgn="base" hangingPunct="0">
              <a:spcBef>
                <a:spcPct val="20000"/>
              </a:spcBef>
              <a:spcAft>
                <a:spcPct val="0"/>
              </a:spcAft>
              <a:buClr>
                <a:schemeClr val="accent2"/>
              </a:buClr>
              <a:buSzPct val="55000"/>
              <a:buFont typeface="Wingdings" panose="05000000000000000000" pitchFamily="2" charset="2"/>
              <a:defRPr kumimoji="1" sz="2000">
                <a:solidFill>
                  <a:schemeClr val="tx1"/>
                </a:solidFill>
                <a:latin typeface="+mn-lt"/>
                <a:ea typeface="宋体" panose="02010600030101010101" pitchFamily="2" charset="-122"/>
              </a:defRPr>
            </a:lvl4pPr>
            <a:lvl5pPr marL="2117725" indent="-228600" algn="l" rtl="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5pPr>
            <a:lvl6pPr marL="25749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6pPr>
            <a:lvl7pPr marL="30321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7pPr>
            <a:lvl8pPr marL="34893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8pPr>
            <a:lvl9pPr marL="39465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9pPr>
          </a:lstStyle>
          <a:p>
            <a:pPr eaLnBrk="1" hangingPunct="1">
              <a:defRPr/>
            </a:pPr>
            <a:r>
              <a:rPr lang="en-US" altLang="zh-CN" kern="0" dirty="0">
                <a:solidFill>
                  <a:srgbClr val="FF0000"/>
                </a:solidFill>
                <a:latin typeface="Times New Roman" panose="02020603050405020304" pitchFamily="18" charset="0"/>
                <a:cs typeface="Times New Roman" panose="02020603050405020304" pitchFamily="18" charset="0"/>
              </a:rPr>
              <a:t>Navigating time and playing </a:t>
            </a:r>
            <a:r>
              <a:rPr lang="en-US" altLang="zh-CN" kern="0" dirty="0" smtClean="0">
                <a:solidFill>
                  <a:srgbClr val="FF0000"/>
                </a:solidFill>
                <a:latin typeface="Times New Roman" panose="02020603050405020304" pitchFamily="18" charset="0"/>
                <a:cs typeface="Times New Roman" panose="02020603050405020304" pitchFamily="18" charset="0"/>
              </a:rPr>
              <a:t>audio</a:t>
            </a:r>
          </a:p>
          <a:p>
            <a:pPr marL="342900" indent="-342900" eaLnBrk="1" hangingPunct="1">
              <a:buFont typeface="Arial" panose="020B0604020202020204" pitchFamily="34" charset="0"/>
              <a:buChar char="•"/>
              <a:defRPr/>
            </a:pPr>
            <a:r>
              <a:rPr lang="en-US" altLang="zh-CN" sz="2400" dirty="0" smtClean="0"/>
              <a:t>Navigate </a:t>
            </a:r>
            <a:r>
              <a:rPr lang="en-US" altLang="zh-CN" sz="2400" dirty="0"/>
              <a:t>by </a:t>
            </a:r>
            <a:r>
              <a:rPr lang="en-US" altLang="zh-CN" sz="2400" dirty="0" smtClean="0"/>
              <a:t>scrolling</a:t>
            </a:r>
          </a:p>
          <a:p>
            <a:pPr marL="342900" indent="-342900" eaLnBrk="1" hangingPunct="1">
              <a:buFont typeface="Arial" panose="020B0604020202020204" pitchFamily="34" charset="0"/>
              <a:buChar char="•"/>
              <a:defRPr/>
            </a:pPr>
            <a:endParaRPr lang="en-US" altLang="zh-CN" sz="2400" kern="0" dirty="0">
              <a:latin typeface="Times New Roman" panose="02020603050405020304" pitchFamily="18" charset="0"/>
              <a:cs typeface="Times New Roman" panose="02020603050405020304" pitchFamily="18" charset="0"/>
            </a:endParaRPr>
          </a:p>
          <a:p>
            <a:pPr marL="342900" indent="-342900" eaLnBrk="1" hangingPunct="1">
              <a:buFont typeface="Arial" panose="020B0604020202020204" pitchFamily="34" charset="0"/>
              <a:buChar char="•"/>
              <a:defRPr/>
            </a:pPr>
            <a:endParaRPr lang="en-US" altLang="zh-CN" sz="2400" kern="0" dirty="0" smtClean="0">
              <a:latin typeface="Times New Roman" panose="02020603050405020304" pitchFamily="18" charset="0"/>
              <a:cs typeface="Times New Roman" panose="02020603050405020304" pitchFamily="18" charset="0"/>
            </a:endParaRPr>
          </a:p>
          <a:p>
            <a:pPr marL="342900" indent="-342900" eaLnBrk="1" hangingPunct="1">
              <a:buFont typeface="Arial" panose="020B0604020202020204" pitchFamily="34" charset="0"/>
              <a:buChar char="•"/>
              <a:defRPr/>
            </a:pPr>
            <a:r>
              <a:rPr lang="en-US" altLang="zh-CN" sz="2400" dirty="0"/>
              <a:t>Navigate with the Selection/View panel</a:t>
            </a:r>
            <a:endParaRPr lang="en-US" altLang="zh-CN" sz="2400" kern="0" dirty="0">
              <a:latin typeface="Times New Roman" panose="02020603050405020304" pitchFamily="18" charset="0"/>
              <a:cs typeface="Times New Roman" panose="02020603050405020304" pitchFamily="18" charset="0"/>
            </a:endParaRPr>
          </a:p>
          <a:p>
            <a:pPr marL="342900" indent="-342900" eaLnBrk="1" hangingPunct="1">
              <a:buFont typeface="Arial" panose="020B0604020202020204" pitchFamily="34" charset="0"/>
              <a:buChar char="•"/>
              <a:defRPr/>
            </a:pPr>
            <a:endParaRPr lang="en-US" altLang="zh-CN" sz="2400" kern="0" dirty="0" smtClean="0">
              <a:latin typeface="Times New Roman" panose="02020603050405020304" pitchFamily="18" charset="0"/>
              <a:cs typeface="Times New Roman" panose="02020603050405020304" pitchFamily="18" charset="0"/>
            </a:endParaRPr>
          </a:p>
          <a:p>
            <a:pPr marL="342900" indent="-342900" eaLnBrk="1" hangingPunct="1">
              <a:buFont typeface="Arial" panose="020B0604020202020204" pitchFamily="34" charset="0"/>
              <a:buChar char="•"/>
              <a:defRPr/>
            </a:pPr>
            <a:endParaRPr lang="en-US" altLang="zh-CN" sz="2400" kern="0" dirty="0">
              <a:latin typeface="Times New Roman" panose="02020603050405020304" pitchFamily="18" charset="0"/>
              <a:cs typeface="Times New Roman" panose="02020603050405020304" pitchFamily="18" charset="0"/>
            </a:endParaRPr>
          </a:p>
          <a:p>
            <a:pPr marL="342900" indent="-342900" eaLnBrk="1" hangingPunct="1">
              <a:buFont typeface="Arial" panose="020B0604020202020204" pitchFamily="34" charset="0"/>
              <a:buChar char="•"/>
              <a:defRPr/>
            </a:pPr>
            <a:endParaRPr lang="en-US" altLang="zh-CN" sz="2400" kern="0" dirty="0" smtClean="0">
              <a:latin typeface="Times New Roman" panose="02020603050405020304" pitchFamily="18" charset="0"/>
              <a:cs typeface="Times New Roman" panose="02020603050405020304" pitchFamily="18" charset="0"/>
            </a:endParaRPr>
          </a:p>
          <a:p>
            <a:pPr marL="342900" indent="-342900" eaLnBrk="1" hangingPunct="1">
              <a:buFont typeface="Arial" panose="020B0604020202020204" pitchFamily="34" charset="0"/>
              <a:buChar char="•"/>
              <a:defRPr/>
            </a:pPr>
            <a:r>
              <a:rPr lang="en-US" altLang="zh-CN" sz="2400" dirty="0"/>
              <a:t>Current-time indicator(CTI) lets you start playback or recording at a specific point</a:t>
            </a:r>
          </a:p>
          <a:p>
            <a:pPr marL="342900" indent="-342900" eaLnBrk="1" hangingPunct="1">
              <a:buFont typeface="Arial" panose="020B0604020202020204" pitchFamily="34" charset="0"/>
              <a:buChar char="•"/>
              <a:defRPr/>
            </a:pPr>
            <a:endParaRPr lang="en-US" altLang="zh-CN" sz="2400" dirty="0"/>
          </a:p>
          <a:p>
            <a:pPr marL="342900" indent="-342900" eaLnBrk="1" hangingPunct="1">
              <a:buFont typeface="Arial" panose="020B0604020202020204" pitchFamily="34" charset="0"/>
              <a:buChar char="•"/>
              <a:defRPr/>
            </a:pPr>
            <a:endParaRPr lang="en-US" altLang="zh-CN" sz="2400" kern="0" dirty="0">
              <a:latin typeface="Times New Roman" panose="02020603050405020304" pitchFamily="18" charset="0"/>
              <a:cs typeface="Times New Roman" panose="02020603050405020304" pitchFamily="18" charset="0"/>
            </a:endParaRPr>
          </a:p>
          <a:p>
            <a:pPr marL="342900" indent="-342900" eaLnBrk="1" hangingPunct="1">
              <a:buFont typeface="Arial" panose="020B0604020202020204" pitchFamily="34" charset="0"/>
              <a:buChar char="•"/>
              <a:defRPr/>
            </a:pPr>
            <a:endParaRPr lang="en-US" altLang="zh-CN" sz="2400" kern="0" dirty="0" smtClean="0">
              <a:latin typeface="Times New Roman" panose="02020603050405020304" pitchFamily="18" charset="0"/>
              <a:cs typeface="Times New Roman" panose="02020603050405020304" pitchFamily="18" charset="0"/>
            </a:endParaRPr>
          </a:p>
          <a:p>
            <a:pPr marL="342900" indent="-342900" eaLnBrk="1" hangingPunct="1">
              <a:buFont typeface="Arial" panose="020B0604020202020204" pitchFamily="34" charset="0"/>
              <a:buChar char="•"/>
              <a:defRPr/>
            </a:pPr>
            <a:endParaRPr lang="en-US" altLang="zh-CN" sz="2400" kern="0" dirty="0" smtClean="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2051720" y="2204864"/>
            <a:ext cx="3861646" cy="762188"/>
          </a:xfrm>
          <a:prstGeom prst="rect">
            <a:avLst/>
          </a:prstGeom>
        </p:spPr>
      </p:pic>
      <p:pic>
        <p:nvPicPr>
          <p:cNvPr id="3" name="图片 2"/>
          <p:cNvPicPr>
            <a:picLocks noChangeAspect="1"/>
          </p:cNvPicPr>
          <p:nvPr/>
        </p:nvPicPr>
        <p:blipFill>
          <a:blip r:embed="rId4"/>
          <a:stretch>
            <a:fillRect/>
          </a:stretch>
        </p:blipFill>
        <p:spPr>
          <a:xfrm>
            <a:off x="2051720" y="3573303"/>
            <a:ext cx="2762250" cy="1000125"/>
          </a:xfrm>
          <a:prstGeom prst="rect">
            <a:avLst/>
          </a:prstGeom>
        </p:spPr>
      </p:pic>
      <p:pic>
        <p:nvPicPr>
          <p:cNvPr id="4" name="图片 3"/>
          <p:cNvPicPr>
            <a:picLocks noChangeAspect="1"/>
          </p:cNvPicPr>
          <p:nvPr/>
        </p:nvPicPr>
        <p:blipFill>
          <a:blip r:embed="rId5"/>
          <a:stretch>
            <a:fillRect/>
          </a:stretch>
        </p:blipFill>
        <p:spPr>
          <a:xfrm>
            <a:off x="2051720" y="5661248"/>
            <a:ext cx="1441960" cy="648072"/>
          </a:xfrm>
          <a:prstGeom prst="rect">
            <a:avLst/>
          </a:prstGeom>
        </p:spPr>
      </p:pic>
    </p:spTree>
    <p:extLst>
      <p:ext uri="{BB962C8B-B14F-4D97-AF65-F5344CB8AC3E}">
        <p14:creationId xmlns:p14="http://schemas.microsoft.com/office/powerpoint/2010/main" xmlns="" val="3311120903"/>
      </p:ext>
    </p:extLst>
  </p:cSld>
  <p:clrMapOvr>
    <a:masterClrMapping/>
  </p:clrMapOvr>
  <p:transition spd="slow">
    <p:strips dir="rd"/>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p:cNvSpPr>
            <a:spLocks noGrp="1"/>
          </p:cNvSpPr>
          <p:nvPr>
            <p:ph type="sldNum"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zh-CN" altLang="en-US" sz="1400" b="0" smtClean="0">
                <a:ea typeface="宋体" panose="02010600030101010101" pitchFamily="2" charset="-122"/>
              </a:rPr>
              <a:t>2-</a:t>
            </a:r>
            <a:fld id="{BB7D1E0A-77A8-49EA-9377-2EF3B02344F7}" type="slidenum">
              <a:rPr kumimoji="0" lang="zh-CN" altLang="en-US" sz="1400" b="0" smtClean="0">
                <a:ea typeface="宋体" panose="02010600030101010101" pitchFamily="2" charset="-122"/>
              </a:rPr>
              <a:pPr>
                <a:spcBef>
                  <a:spcPct val="0"/>
                </a:spcBef>
                <a:buClrTx/>
                <a:buSzTx/>
                <a:buFontTx/>
                <a:buNone/>
              </a:pPr>
              <a:t>93</a:t>
            </a:fld>
            <a:endParaRPr kumimoji="0" lang="en-US" altLang="zh-CN" sz="1400" b="0" smtClean="0">
              <a:ea typeface="宋体" panose="02010600030101010101" pitchFamily="2" charset="-122"/>
            </a:endParaRPr>
          </a:p>
        </p:txBody>
      </p:sp>
      <p:sp>
        <p:nvSpPr>
          <p:cNvPr id="7" name="Rectangle 3"/>
          <p:cNvSpPr>
            <a:spLocks noGrp="1" noChangeArrowheads="1"/>
          </p:cNvSpPr>
          <p:nvPr>
            <p:ph type="title"/>
          </p:nvPr>
        </p:nvSpPr>
        <p:spPr>
          <a:xfrm>
            <a:off x="877888" y="44450"/>
            <a:ext cx="8302625" cy="762000"/>
          </a:xfrm>
        </p:spPr>
        <p:txBody>
          <a:bodyPr/>
          <a:lstStyle/>
          <a:p>
            <a:pPr algn="ctr" eaLnBrk="1" hangingPunct="1">
              <a:defRPr/>
            </a:pPr>
            <a:r>
              <a:rPr lang="en-US" altLang="zh-CN" dirty="0">
                <a:latin typeface="Times New Roman" panose="02020603050405020304" pitchFamily="18" charset="0"/>
                <a:cs typeface="Times New Roman" panose="02020603050405020304" pitchFamily="18" charset="0"/>
              </a:rPr>
              <a:t>Importing, recording, and playing</a:t>
            </a:r>
            <a:endParaRPr lang="zh-CN" altLang="en-US" dirty="0" smtClean="0">
              <a:latin typeface="Times New Roman" panose="02020603050405020304" pitchFamily="18" charset="0"/>
              <a:cs typeface="Times New Roman" panose="02020603050405020304" pitchFamily="18" charset="0"/>
            </a:endParaRPr>
          </a:p>
        </p:txBody>
      </p:sp>
      <p:sp>
        <p:nvSpPr>
          <p:cNvPr id="8" name="Rectangle 2"/>
          <p:cNvSpPr txBox="1">
            <a:spLocks noChangeArrowheads="1"/>
          </p:cNvSpPr>
          <p:nvPr/>
        </p:nvSpPr>
        <p:spPr bwMode="auto">
          <a:xfrm>
            <a:off x="597694" y="991979"/>
            <a:ext cx="8089900" cy="30964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l" rtl="0"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mn-lt"/>
                <a:ea typeface="+mn-ea"/>
                <a:cs typeface="+mn-cs"/>
              </a:defRPr>
            </a:lvl1pPr>
            <a:lvl2pPr marL="860425" indent="-285750" algn="l" rtl="0" eaLnBrk="0" fontAlgn="base" hangingPunct="0">
              <a:spcBef>
                <a:spcPct val="20000"/>
              </a:spcBef>
              <a:spcAft>
                <a:spcPct val="0"/>
              </a:spcAft>
              <a:buClr>
                <a:schemeClr val="hlink"/>
              </a:buClr>
              <a:buSzPct val="55000"/>
              <a:buFont typeface="Wingdings" panose="05000000000000000000" pitchFamily="2" charset="2"/>
              <a:defRPr kumimoji="1" sz="2800">
                <a:solidFill>
                  <a:schemeClr val="tx1"/>
                </a:solidFill>
                <a:latin typeface="+mn-lt"/>
                <a:ea typeface="宋体" panose="02010600030101010101" pitchFamily="2" charset="-122"/>
              </a:defRPr>
            </a:lvl2pPr>
            <a:lvl3pPr marL="1279525" indent="-228600" algn="l" rtl="0" eaLnBrk="0" fontAlgn="base" hangingPunct="0">
              <a:spcBef>
                <a:spcPct val="20000"/>
              </a:spcBef>
              <a:spcAft>
                <a:spcPct val="0"/>
              </a:spcAft>
              <a:buClr>
                <a:schemeClr val="folHlink"/>
              </a:buClr>
              <a:buSzPct val="50000"/>
              <a:buFont typeface="Wingdings" panose="05000000000000000000" pitchFamily="2" charset="2"/>
              <a:defRPr kumimoji="1" sz="2400">
                <a:solidFill>
                  <a:schemeClr val="tx1"/>
                </a:solidFill>
                <a:latin typeface="+mn-lt"/>
                <a:ea typeface="宋体" panose="02010600030101010101" pitchFamily="2" charset="-122"/>
              </a:defRPr>
            </a:lvl3pPr>
            <a:lvl4pPr marL="1698625" indent="-228600" algn="l" rtl="0" eaLnBrk="0" fontAlgn="base" hangingPunct="0">
              <a:spcBef>
                <a:spcPct val="20000"/>
              </a:spcBef>
              <a:spcAft>
                <a:spcPct val="0"/>
              </a:spcAft>
              <a:buClr>
                <a:schemeClr val="accent2"/>
              </a:buClr>
              <a:buSzPct val="55000"/>
              <a:buFont typeface="Wingdings" panose="05000000000000000000" pitchFamily="2" charset="2"/>
              <a:defRPr kumimoji="1" sz="2000">
                <a:solidFill>
                  <a:schemeClr val="tx1"/>
                </a:solidFill>
                <a:latin typeface="+mn-lt"/>
                <a:ea typeface="宋体" panose="02010600030101010101" pitchFamily="2" charset="-122"/>
              </a:defRPr>
            </a:lvl4pPr>
            <a:lvl5pPr marL="2117725" indent="-228600" algn="l" rtl="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5pPr>
            <a:lvl6pPr marL="25749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6pPr>
            <a:lvl7pPr marL="30321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7pPr>
            <a:lvl8pPr marL="34893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8pPr>
            <a:lvl9pPr marL="39465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9pPr>
          </a:lstStyle>
          <a:p>
            <a:pPr eaLnBrk="1" hangingPunct="1">
              <a:defRPr/>
            </a:pPr>
            <a:r>
              <a:rPr lang="en-US" altLang="zh-CN" kern="0" dirty="0">
                <a:solidFill>
                  <a:srgbClr val="FF0000"/>
                </a:solidFill>
                <a:latin typeface="Times New Roman" panose="02020603050405020304" pitchFamily="18" charset="0"/>
                <a:cs typeface="Times New Roman" panose="02020603050405020304" pitchFamily="18" charset="0"/>
              </a:rPr>
              <a:t>Recording </a:t>
            </a:r>
            <a:r>
              <a:rPr lang="en-US" altLang="zh-CN" kern="0" dirty="0" smtClean="0">
                <a:solidFill>
                  <a:srgbClr val="FF0000"/>
                </a:solidFill>
                <a:latin typeface="Times New Roman" panose="02020603050405020304" pitchFamily="18" charset="0"/>
                <a:cs typeface="Times New Roman" panose="02020603050405020304" pitchFamily="18" charset="0"/>
              </a:rPr>
              <a:t>audio</a:t>
            </a:r>
          </a:p>
          <a:p>
            <a:pPr eaLnBrk="1" hangingPunct="1">
              <a:defRPr/>
            </a:pPr>
            <a:r>
              <a:rPr lang="en-US" altLang="zh-CN" sz="2400" b="0" dirty="0"/>
              <a:t>You can record audio from a microphone or any device you can plug into the Line In port of a sound </a:t>
            </a:r>
            <a:r>
              <a:rPr lang="en-US" altLang="zh-CN" sz="2400" b="0" dirty="0" smtClean="0"/>
              <a:t>card. </a:t>
            </a:r>
          </a:p>
          <a:p>
            <a:pPr marL="342900" indent="-342900" eaLnBrk="1" hangingPunct="1">
              <a:buFont typeface="Arial" panose="020B0604020202020204" pitchFamily="34" charset="0"/>
              <a:buChar char="•"/>
              <a:defRPr/>
            </a:pPr>
            <a:r>
              <a:rPr lang="en-US" altLang="zh-CN" sz="2400" kern="0" dirty="0" smtClean="0">
                <a:latin typeface="Times New Roman" panose="02020603050405020304" pitchFamily="18" charset="0"/>
                <a:cs typeface="Times New Roman" panose="02020603050405020304" pitchFamily="18" charset="0"/>
              </a:rPr>
              <a:t>Set </a:t>
            </a:r>
            <a:r>
              <a:rPr lang="en-US" altLang="zh-CN" sz="2400" kern="0" dirty="0">
                <a:latin typeface="Times New Roman" panose="02020603050405020304" pitchFamily="18" charset="0"/>
                <a:cs typeface="Times New Roman" panose="02020603050405020304" pitchFamily="18" charset="0"/>
              </a:rPr>
              <a:t>audio </a:t>
            </a:r>
            <a:r>
              <a:rPr lang="en-US" altLang="zh-CN" sz="2400" kern="0" dirty="0" smtClean="0">
                <a:latin typeface="Times New Roman" panose="02020603050405020304" pitchFamily="18" charset="0"/>
                <a:cs typeface="Times New Roman" panose="02020603050405020304" pitchFamily="18" charset="0"/>
              </a:rPr>
              <a:t>inputs</a:t>
            </a:r>
          </a:p>
          <a:p>
            <a:pPr marL="342900" indent="-342900" eaLnBrk="1" hangingPunct="1">
              <a:buFont typeface="Arial" panose="020B0604020202020204" pitchFamily="34" charset="0"/>
              <a:buChar char="•"/>
              <a:defRPr/>
            </a:pPr>
            <a:r>
              <a:rPr lang="en-US" altLang="zh-CN" sz="2400" kern="0" dirty="0" smtClean="0">
                <a:latin typeface="Times New Roman" panose="02020603050405020304" pitchFamily="18" charset="0"/>
                <a:cs typeface="Times New Roman" panose="02020603050405020304" pitchFamily="18" charset="0"/>
              </a:rPr>
              <a:t>Create or open a file</a:t>
            </a:r>
          </a:p>
          <a:p>
            <a:pPr marL="342900" indent="-342900" eaLnBrk="1" hangingPunct="1">
              <a:buFont typeface="Arial" panose="020B0604020202020204" pitchFamily="34" charset="0"/>
              <a:buChar char="•"/>
              <a:defRPr/>
            </a:pPr>
            <a:r>
              <a:rPr lang="en-US" altLang="zh-CN" sz="2400" kern="0" dirty="0" smtClean="0">
                <a:latin typeface="Times New Roman" panose="02020603050405020304" pitchFamily="18" charset="0"/>
                <a:cs typeface="Times New Roman" panose="02020603050405020304" pitchFamily="18" charset="0"/>
              </a:rPr>
              <a:t>Click </a:t>
            </a:r>
            <a:r>
              <a:rPr lang="en-US" altLang="zh-CN" sz="2400" kern="0" dirty="0">
                <a:latin typeface="Times New Roman" panose="02020603050405020304" pitchFamily="18" charset="0"/>
                <a:cs typeface="Times New Roman" panose="02020603050405020304" pitchFamily="18" charset="0"/>
              </a:rPr>
              <a:t>the Record </a:t>
            </a:r>
            <a:r>
              <a:rPr lang="en-US" altLang="zh-CN" sz="2400" kern="0" dirty="0" smtClean="0">
                <a:latin typeface="Times New Roman" panose="02020603050405020304" pitchFamily="18" charset="0"/>
                <a:cs typeface="Times New Roman" panose="02020603050405020304" pitchFamily="18" charset="0"/>
              </a:rPr>
              <a:t>button           to </a:t>
            </a:r>
            <a:r>
              <a:rPr lang="en-US" altLang="zh-CN" sz="2400" kern="0" dirty="0">
                <a:latin typeface="Times New Roman" panose="02020603050405020304" pitchFamily="18" charset="0"/>
                <a:cs typeface="Times New Roman" panose="02020603050405020304" pitchFamily="18" charset="0"/>
              </a:rPr>
              <a:t>start and stop recording</a:t>
            </a:r>
          </a:p>
          <a:p>
            <a:pPr marL="342900" indent="-342900" eaLnBrk="1" hangingPunct="1">
              <a:buFont typeface="Arial" panose="020B0604020202020204" pitchFamily="34" charset="0"/>
              <a:buChar char="•"/>
              <a:defRPr/>
            </a:pPr>
            <a:endParaRPr lang="en-US" altLang="zh-CN" sz="2400" kern="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4370332" y="3375396"/>
            <a:ext cx="508111" cy="660563"/>
          </a:xfrm>
          <a:prstGeom prst="rect">
            <a:avLst/>
          </a:prstGeom>
        </p:spPr>
      </p:pic>
      <p:sp>
        <p:nvSpPr>
          <p:cNvPr id="4" name="矩形 3"/>
          <p:cNvSpPr/>
          <p:nvPr/>
        </p:nvSpPr>
        <p:spPr>
          <a:xfrm>
            <a:off x="597694" y="4009557"/>
            <a:ext cx="8089900" cy="1200329"/>
          </a:xfrm>
          <a:prstGeom prst="rect">
            <a:avLst/>
          </a:prstGeom>
        </p:spPr>
        <p:txBody>
          <a:bodyPr wrap="square">
            <a:spAutoFit/>
          </a:bodyPr>
          <a:lstStyle/>
          <a:p>
            <a:r>
              <a:rPr lang="en-US" altLang="zh-CN" dirty="0" smtClean="0">
                <a:solidFill>
                  <a:srgbClr val="0070C0"/>
                </a:solidFill>
              </a:rPr>
              <a:t>NB</a:t>
            </a:r>
            <a:r>
              <a:rPr lang="en-US" altLang="zh-CN" dirty="0">
                <a:solidFill>
                  <a:srgbClr val="0070C0"/>
                </a:solidFill>
              </a:rPr>
              <a:t>. When recording in noisy environments, record a few seconds of representative background noise that can be used as a noise print later on</a:t>
            </a:r>
            <a:r>
              <a:rPr lang="en-US" altLang="zh-CN" dirty="0" smtClean="0">
                <a:solidFill>
                  <a:srgbClr val="0070C0"/>
                </a:solidFill>
              </a:rPr>
              <a:t>.</a:t>
            </a:r>
            <a:endParaRPr lang="zh-CN" altLang="en-US" dirty="0">
              <a:solidFill>
                <a:srgbClr val="0070C0"/>
              </a:solidFill>
            </a:endParaRPr>
          </a:p>
        </p:txBody>
      </p:sp>
      <p:pic>
        <p:nvPicPr>
          <p:cNvPr id="5" name="图片 4"/>
          <p:cNvPicPr>
            <a:picLocks noChangeAspect="1"/>
          </p:cNvPicPr>
          <p:nvPr/>
        </p:nvPicPr>
        <p:blipFill>
          <a:blip r:embed="rId4"/>
          <a:stretch>
            <a:fillRect/>
          </a:stretch>
        </p:blipFill>
        <p:spPr>
          <a:xfrm>
            <a:off x="0" y="5193321"/>
            <a:ext cx="8892480" cy="1588479"/>
          </a:xfrm>
          <a:prstGeom prst="rect">
            <a:avLst/>
          </a:prstGeom>
        </p:spPr>
      </p:pic>
    </p:spTree>
  </p:cSld>
  <p:clrMapOvr>
    <a:masterClrMapping/>
  </p:clrMapOvr>
  <p:transition spd="slow">
    <p:strips dir="rd"/>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title"/>
          </p:nvPr>
        </p:nvSpPr>
        <p:spPr>
          <a:xfrm>
            <a:off x="877888" y="44450"/>
            <a:ext cx="8302625" cy="762000"/>
          </a:xfrm>
        </p:spPr>
        <p:txBody>
          <a:bodyPr/>
          <a:lstStyle/>
          <a:p>
            <a:pPr algn="ctr" eaLnBrk="1" hangingPunct="1">
              <a:defRPr/>
            </a:pPr>
            <a:r>
              <a:rPr lang="en-US" altLang="zh-CN" dirty="0">
                <a:latin typeface="Times New Roman" panose="02020603050405020304" pitchFamily="18" charset="0"/>
                <a:cs typeface="Times New Roman" panose="02020603050405020304" pitchFamily="18" charset="0"/>
              </a:rPr>
              <a:t>Importing, recording, and playing</a:t>
            </a:r>
            <a:endParaRPr lang="zh-CN" altLang="en-US" dirty="0" smtClean="0">
              <a:latin typeface="Times New Roman" panose="02020603050405020304" pitchFamily="18" charset="0"/>
              <a:cs typeface="Times New Roman" panose="02020603050405020304" pitchFamily="18" charset="0"/>
            </a:endParaRPr>
          </a:p>
        </p:txBody>
      </p:sp>
      <p:sp>
        <p:nvSpPr>
          <p:cNvPr id="8" name="Rectangle 2"/>
          <p:cNvSpPr txBox="1">
            <a:spLocks noChangeArrowheads="1"/>
          </p:cNvSpPr>
          <p:nvPr/>
        </p:nvSpPr>
        <p:spPr bwMode="auto">
          <a:xfrm>
            <a:off x="579438" y="1098550"/>
            <a:ext cx="8089900" cy="2808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l" rtl="0"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mn-lt"/>
                <a:ea typeface="+mn-ea"/>
                <a:cs typeface="+mn-cs"/>
              </a:defRPr>
            </a:lvl1pPr>
            <a:lvl2pPr marL="860425" indent="-285750" algn="l" rtl="0" eaLnBrk="0" fontAlgn="base" hangingPunct="0">
              <a:spcBef>
                <a:spcPct val="20000"/>
              </a:spcBef>
              <a:spcAft>
                <a:spcPct val="0"/>
              </a:spcAft>
              <a:buClr>
                <a:schemeClr val="hlink"/>
              </a:buClr>
              <a:buSzPct val="55000"/>
              <a:buFont typeface="Wingdings" panose="05000000000000000000" pitchFamily="2" charset="2"/>
              <a:defRPr kumimoji="1" sz="2800">
                <a:solidFill>
                  <a:schemeClr val="tx1"/>
                </a:solidFill>
                <a:latin typeface="+mn-lt"/>
                <a:ea typeface="宋体" panose="02010600030101010101" pitchFamily="2" charset="-122"/>
              </a:defRPr>
            </a:lvl2pPr>
            <a:lvl3pPr marL="1279525" indent="-228600" algn="l" rtl="0" eaLnBrk="0" fontAlgn="base" hangingPunct="0">
              <a:spcBef>
                <a:spcPct val="20000"/>
              </a:spcBef>
              <a:spcAft>
                <a:spcPct val="0"/>
              </a:spcAft>
              <a:buClr>
                <a:schemeClr val="folHlink"/>
              </a:buClr>
              <a:buSzPct val="50000"/>
              <a:buFont typeface="Wingdings" panose="05000000000000000000" pitchFamily="2" charset="2"/>
              <a:defRPr kumimoji="1" sz="2400">
                <a:solidFill>
                  <a:schemeClr val="tx1"/>
                </a:solidFill>
                <a:latin typeface="+mn-lt"/>
                <a:ea typeface="宋体" panose="02010600030101010101" pitchFamily="2" charset="-122"/>
              </a:defRPr>
            </a:lvl3pPr>
            <a:lvl4pPr marL="1698625" indent="-228600" algn="l" rtl="0" eaLnBrk="0" fontAlgn="base" hangingPunct="0">
              <a:spcBef>
                <a:spcPct val="20000"/>
              </a:spcBef>
              <a:spcAft>
                <a:spcPct val="0"/>
              </a:spcAft>
              <a:buClr>
                <a:schemeClr val="accent2"/>
              </a:buClr>
              <a:buSzPct val="55000"/>
              <a:buFont typeface="Wingdings" panose="05000000000000000000" pitchFamily="2" charset="2"/>
              <a:defRPr kumimoji="1" sz="2000">
                <a:solidFill>
                  <a:schemeClr val="tx1"/>
                </a:solidFill>
                <a:latin typeface="+mn-lt"/>
                <a:ea typeface="宋体" panose="02010600030101010101" pitchFamily="2" charset="-122"/>
              </a:defRPr>
            </a:lvl4pPr>
            <a:lvl5pPr marL="2117725" indent="-228600" algn="l" rtl="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5pPr>
            <a:lvl6pPr marL="25749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6pPr>
            <a:lvl7pPr marL="30321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7pPr>
            <a:lvl8pPr marL="34893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8pPr>
            <a:lvl9pPr marL="39465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9pPr>
          </a:lstStyle>
          <a:p>
            <a:pPr eaLnBrk="1" hangingPunct="1">
              <a:defRPr/>
            </a:pPr>
            <a:r>
              <a:rPr lang="en-US" altLang="zh-CN" kern="0" dirty="0" smtClean="0">
                <a:solidFill>
                  <a:srgbClr val="FF0000"/>
                </a:solidFill>
                <a:latin typeface="Times New Roman" panose="02020603050405020304" pitchFamily="18" charset="0"/>
                <a:cs typeface="Times New Roman" panose="02020603050405020304" pitchFamily="18" charset="0"/>
              </a:rPr>
              <a:t>Monitoring recording and playback levels</a:t>
            </a:r>
          </a:p>
          <a:p>
            <a:pPr marL="342900" indent="-342900" eaLnBrk="1" hangingPunct="1">
              <a:buFont typeface="Arial" panose="020B0604020202020204" pitchFamily="34" charset="0"/>
              <a:buChar char="•"/>
              <a:defRPr/>
            </a:pPr>
            <a:r>
              <a:rPr lang="en-US" altLang="zh-CN" sz="2400" b="0" dirty="0" smtClean="0"/>
              <a:t>To </a:t>
            </a:r>
            <a:r>
              <a:rPr lang="en-US" altLang="zh-CN" sz="2400" b="0" dirty="0"/>
              <a:t>monitor the amplitude of incoming and outgoing signals during recording and playback, </a:t>
            </a:r>
            <a:r>
              <a:rPr lang="en-US" altLang="zh-CN" sz="2400" b="0" dirty="0" smtClean="0"/>
              <a:t>we </a:t>
            </a:r>
            <a:r>
              <a:rPr lang="en-US" altLang="zh-CN" sz="2400" b="0" dirty="0"/>
              <a:t>use level meters. </a:t>
            </a:r>
            <a:endParaRPr lang="en-US" altLang="zh-CN" sz="2400" b="0" dirty="0" smtClean="0"/>
          </a:p>
          <a:p>
            <a:pPr marL="342900" indent="-342900" eaLnBrk="1" hangingPunct="1">
              <a:buFont typeface="Arial" panose="020B0604020202020204" pitchFamily="34" charset="0"/>
              <a:buChar char="•"/>
              <a:defRPr/>
            </a:pPr>
            <a:r>
              <a:rPr lang="en-US" altLang="zh-CN" sz="2400" b="0" dirty="0"/>
              <a:t>If amplitude is too low, sound quality is reduced; if amplitude is too high, clipping occurs and produces distortion. </a:t>
            </a:r>
            <a:endParaRPr lang="en-US" altLang="zh-CN" sz="2400" b="0" dirty="0" smtClean="0"/>
          </a:p>
        </p:txBody>
      </p:sp>
      <p:pic>
        <p:nvPicPr>
          <p:cNvPr id="58373" name="图片 2"/>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1060450" y="4581525"/>
            <a:ext cx="7129463" cy="157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strips dir="rd"/>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title"/>
          </p:nvPr>
        </p:nvSpPr>
        <p:spPr>
          <a:xfrm>
            <a:off x="877888" y="44450"/>
            <a:ext cx="8302625" cy="762000"/>
          </a:xfrm>
        </p:spPr>
        <p:txBody>
          <a:bodyPr/>
          <a:lstStyle/>
          <a:p>
            <a:pPr algn="ctr" eaLnBrk="1" hangingPunct="1">
              <a:defRPr/>
            </a:pPr>
            <a:r>
              <a:rPr lang="en-US" altLang="zh-CN" dirty="0">
                <a:latin typeface="Times New Roman" panose="02020603050405020304" pitchFamily="18" charset="0"/>
                <a:cs typeface="Times New Roman" panose="02020603050405020304" pitchFamily="18" charset="0"/>
              </a:rPr>
              <a:t>Editing Audio </a:t>
            </a:r>
            <a:endParaRPr lang="zh-CN" altLang="en-US" dirty="0" smtClean="0">
              <a:latin typeface="Times New Roman" panose="02020603050405020304" pitchFamily="18" charset="0"/>
              <a:cs typeface="Times New Roman" panose="02020603050405020304" pitchFamily="18" charset="0"/>
            </a:endParaRPr>
          </a:p>
        </p:txBody>
      </p:sp>
      <p:sp>
        <p:nvSpPr>
          <p:cNvPr id="8" name="Rectangle 2"/>
          <p:cNvSpPr txBox="1">
            <a:spLocks noChangeArrowheads="1"/>
          </p:cNvSpPr>
          <p:nvPr/>
        </p:nvSpPr>
        <p:spPr bwMode="auto">
          <a:xfrm>
            <a:off x="540337" y="923215"/>
            <a:ext cx="8634413"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l" rtl="0"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mn-lt"/>
                <a:ea typeface="+mn-ea"/>
                <a:cs typeface="+mn-cs"/>
              </a:defRPr>
            </a:lvl1pPr>
            <a:lvl2pPr marL="860425" indent="-285750" algn="l" rtl="0" eaLnBrk="0" fontAlgn="base" hangingPunct="0">
              <a:spcBef>
                <a:spcPct val="20000"/>
              </a:spcBef>
              <a:spcAft>
                <a:spcPct val="0"/>
              </a:spcAft>
              <a:buClr>
                <a:schemeClr val="hlink"/>
              </a:buClr>
              <a:buSzPct val="55000"/>
              <a:buFont typeface="Wingdings" panose="05000000000000000000" pitchFamily="2" charset="2"/>
              <a:defRPr kumimoji="1" sz="2800">
                <a:solidFill>
                  <a:schemeClr val="tx1"/>
                </a:solidFill>
                <a:latin typeface="+mn-lt"/>
                <a:ea typeface="宋体" panose="02010600030101010101" pitchFamily="2" charset="-122"/>
              </a:defRPr>
            </a:lvl2pPr>
            <a:lvl3pPr marL="1279525" indent="-228600" algn="l" rtl="0" eaLnBrk="0" fontAlgn="base" hangingPunct="0">
              <a:spcBef>
                <a:spcPct val="20000"/>
              </a:spcBef>
              <a:spcAft>
                <a:spcPct val="0"/>
              </a:spcAft>
              <a:buClr>
                <a:schemeClr val="folHlink"/>
              </a:buClr>
              <a:buSzPct val="50000"/>
              <a:buFont typeface="Wingdings" panose="05000000000000000000" pitchFamily="2" charset="2"/>
              <a:defRPr kumimoji="1" sz="2400">
                <a:solidFill>
                  <a:schemeClr val="tx1"/>
                </a:solidFill>
                <a:latin typeface="+mn-lt"/>
                <a:ea typeface="宋体" panose="02010600030101010101" pitchFamily="2" charset="-122"/>
              </a:defRPr>
            </a:lvl3pPr>
            <a:lvl4pPr marL="1698625" indent="-228600" algn="l" rtl="0" eaLnBrk="0" fontAlgn="base" hangingPunct="0">
              <a:spcBef>
                <a:spcPct val="20000"/>
              </a:spcBef>
              <a:spcAft>
                <a:spcPct val="0"/>
              </a:spcAft>
              <a:buClr>
                <a:schemeClr val="accent2"/>
              </a:buClr>
              <a:buSzPct val="55000"/>
              <a:buFont typeface="Wingdings" panose="05000000000000000000" pitchFamily="2" charset="2"/>
              <a:defRPr kumimoji="1" sz="2000">
                <a:solidFill>
                  <a:schemeClr val="tx1"/>
                </a:solidFill>
                <a:latin typeface="+mn-lt"/>
                <a:ea typeface="宋体" panose="02010600030101010101" pitchFamily="2" charset="-122"/>
              </a:defRPr>
            </a:lvl4pPr>
            <a:lvl5pPr marL="2117725" indent="-228600" algn="l" rtl="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5pPr>
            <a:lvl6pPr marL="25749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6pPr>
            <a:lvl7pPr marL="30321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7pPr>
            <a:lvl8pPr marL="34893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8pPr>
            <a:lvl9pPr marL="39465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9pPr>
          </a:lstStyle>
          <a:p>
            <a:pPr eaLnBrk="1" hangingPunct="1">
              <a:defRPr/>
            </a:pPr>
            <a:r>
              <a:rPr lang="en-US" altLang="zh-CN" sz="2800" kern="0" dirty="0">
                <a:solidFill>
                  <a:srgbClr val="FF0000"/>
                </a:solidFill>
                <a:latin typeface="Times New Roman" panose="02020603050405020304" pitchFamily="18" charset="0"/>
                <a:cs typeface="Times New Roman" panose="02020603050405020304" pitchFamily="18" charset="0"/>
              </a:rPr>
              <a:t>Selecting audio for </a:t>
            </a:r>
            <a:r>
              <a:rPr lang="en-US" altLang="zh-CN" sz="2800" kern="0" dirty="0" smtClean="0">
                <a:solidFill>
                  <a:srgbClr val="FF0000"/>
                </a:solidFill>
                <a:latin typeface="Times New Roman" panose="02020603050405020304" pitchFamily="18" charset="0"/>
                <a:cs typeface="Times New Roman" panose="02020603050405020304" pitchFamily="18" charset="0"/>
              </a:rPr>
              <a:t>playing, copying</a:t>
            </a:r>
            <a:r>
              <a:rPr lang="en-US" altLang="zh-CN" sz="2800" kern="0" dirty="0">
                <a:solidFill>
                  <a:srgbClr val="FF0000"/>
                </a:solidFill>
                <a:latin typeface="Times New Roman" panose="02020603050405020304" pitchFamily="18" charset="0"/>
                <a:cs typeface="Times New Roman" panose="02020603050405020304" pitchFamily="18" charset="0"/>
              </a:rPr>
              <a:t>, cutting, </a:t>
            </a:r>
            <a:r>
              <a:rPr lang="en-US" altLang="zh-CN" sz="2800" kern="0" dirty="0" smtClean="0">
                <a:solidFill>
                  <a:srgbClr val="FF0000"/>
                </a:solidFill>
                <a:latin typeface="Times New Roman" panose="02020603050405020304" pitchFamily="18" charset="0"/>
                <a:cs typeface="Times New Roman" panose="02020603050405020304" pitchFamily="18" charset="0"/>
              </a:rPr>
              <a:t>(mix)pasting</a:t>
            </a:r>
            <a:r>
              <a:rPr lang="en-US" altLang="zh-CN" sz="2800" kern="0" dirty="0">
                <a:solidFill>
                  <a:srgbClr val="FF0000"/>
                </a:solidFill>
                <a:latin typeface="Times New Roman" panose="02020603050405020304" pitchFamily="18" charset="0"/>
                <a:cs typeface="Times New Roman" panose="02020603050405020304" pitchFamily="18" charset="0"/>
              </a:rPr>
              <a:t>, and </a:t>
            </a:r>
            <a:r>
              <a:rPr lang="en-US" altLang="zh-CN" sz="2800" kern="0" dirty="0" smtClean="0">
                <a:solidFill>
                  <a:srgbClr val="FF0000"/>
                </a:solidFill>
                <a:latin typeface="Times New Roman" panose="02020603050405020304" pitchFamily="18" charset="0"/>
                <a:cs typeface="Times New Roman" panose="02020603050405020304" pitchFamily="18" charset="0"/>
              </a:rPr>
              <a:t>deleting</a:t>
            </a:r>
          </a:p>
          <a:p>
            <a:pPr marL="342900" indent="-342900" eaLnBrk="1" hangingPunct="1">
              <a:buFont typeface="Arial" panose="020B0604020202020204" pitchFamily="34" charset="0"/>
              <a:buChar char="•"/>
              <a:defRPr/>
            </a:pPr>
            <a:r>
              <a:rPr lang="en-US" altLang="zh-CN" sz="2000" dirty="0"/>
              <a:t>Select time ranges using Time Selection </a:t>
            </a:r>
            <a:r>
              <a:rPr lang="en-US" altLang="zh-CN" sz="2000" dirty="0" smtClean="0"/>
              <a:t>tool</a:t>
            </a:r>
          </a:p>
          <a:p>
            <a:pPr marL="342900" indent="-342900" eaLnBrk="1" hangingPunct="1">
              <a:buFont typeface="Arial" panose="020B0604020202020204" pitchFamily="34" charset="0"/>
              <a:buChar char="•"/>
              <a:defRPr/>
            </a:pPr>
            <a:endParaRPr lang="en-US" altLang="zh-CN" sz="2000" dirty="0" smtClean="0"/>
          </a:p>
        </p:txBody>
      </p:sp>
      <p:pic>
        <p:nvPicPr>
          <p:cNvPr id="64516" name="图片 3"/>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1547664" y="2332359"/>
            <a:ext cx="5616624" cy="17734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6738154" y="1789347"/>
            <a:ext cx="453277" cy="438655"/>
          </a:xfrm>
          <a:prstGeom prst="rect">
            <a:avLst/>
          </a:prstGeom>
        </p:spPr>
      </p:pic>
      <p:sp>
        <p:nvSpPr>
          <p:cNvPr id="6" name="Rectangle 2"/>
          <p:cNvSpPr txBox="1">
            <a:spLocks noChangeArrowheads="1"/>
          </p:cNvSpPr>
          <p:nvPr/>
        </p:nvSpPr>
        <p:spPr bwMode="auto">
          <a:xfrm>
            <a:off x="323850" y="4140532"/>
            <a:ext cx="8634413" cy="7959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l" rtl="0"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mn-lt"/>
                <a:ea typeface="+mn-ea"/>
                <a:cs typeface="+mn-cs"/>
              </a:defRPr>
            </a:lvl1pPr>
            <a:lvl2pPr marL="860425" indent="-285750" algn="l" rtl="0" eaLnBrk="0" fontAlgn="base" hangingPunct="0">
              <a:spcBef>
                <a:spcPct val="20000"/>
              </a:spcBef>
              <a:spcAft>
                <a:spcPct val="0"/>
              </a:spcAft>
              <a:buClr>
                <a:schemeClr val="hlink"/>
              </a:buClr>
              <a:buSzPct val="55000"/>
              <a:buFont typeface="Wingdings" panose="05000000000000000000" pitchFamily="2" charset="2"/>
              <a:defRPr kumimoji="1" sz="2800">
                <a:solidFill>
                  <a:schemeClr val="tx1"/>
                </a:solidFill>
                <a:latin typeface="+mn-lt"/>
                <a:ea typeface="宋体" panose="02010600030101010101" pitchFamily="2" charset="-122"/>
              </a:defRPr>
            </a:lvl2pPr>
            <a:lvl3pPr marL="1279525" indent="-228600" algn="l" rtl="0" eaLnBrk="0" fontAlgn="base" hangingPunct="0">
              <a:spcBef>
                <a:spcPct val="20000"/>
              </a:spcBef>
              <a:spcAft>
                <a:spcPct val="0"/>
              </a:spcAft>
              <a:buClr>
                <a:schemeClr val="folHlink"/>
              </a:buClr>
              <a:buSzPct val="50000"/>
              <a:buFont typeface="Wingdings" panose="05000000000000000000" pitchFamily="2" charset="2"/>
              <a:defRPr kumimoji="1" sz="2400">
                <a:solidFill>
                  <a:schemeClr val="tx1"/>
                </a:solidFill>
                <a:latin typeface="+mn-lt"/>
                <a:ea typeface="宋体" panose="02010600030101010101" pitchFamily="2" charset="-122"/>
              </a:defRPr>
            </a:lvl3pPr>
            <a:lvl4pPr marL="1698625" indent="-228600" algn="l" rtl="0" eaLnBrk="0" fontAlgn="base" hangingPunct="0">
              <a:spcBef>
                <a:spcPct val="20000"/>
              </a:spcBef>
              <a:spcAft>
                <a:spcPct val="0"/>
              </a:spcAft>
              <a:buClr>
                <a:schemeClr val="accent2"/>
              </a:buClr>
              <a:buSzPct val="55000"/>
              <a:buFont typeface="Wingdings" panose="05000000000000000000" pitchFamily="2" charset="2"/>
              <a:defRPr kumimoji="1" sz="2000">
                <a:solidFill>
                  <a:schemeClr val="tx1"/>
                </a:solidFill>
                <a:latin typeface="+mn-lt"/>
                <a:ea typeface="宋体" panose="02010600030101010101" pitchFamily="2" charset="-122"/>
              </a:defRPr>
            </a:lvl4pPr>
            <a:lvl5pPr marL="2117725" indent="-228600" algn="l" rtl="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5pPr>
            <a:lvl6pPr marL="25749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6pPr>
            <a:lvl7pPr marL="30321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7pPr>
            <a:lvl8pPr marL="34893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8pPr>
            <a:lvl9pPr marL="39465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9pPr>
          </a:lstStyle>
          <a:p>
            <a:pPr marL="342900" indent="-342900" eaLnBrk="1" hangingPunct="1">
              <a:buFont typeface="Arial" panose="020B0604020202020204" pitchFamily="34" charset="0"/>
              <a:buChar char="•"/>
              <a:defRPr/>
            </a:pPr>
            <a:r>
              <a:rPr lang="en-US" altLang="zh-CN" sz="2000" dirty="0" smtClean="0"/>
              <a:t>Select </a:t>
            </a:r>
            <a:r>
              <a:rPr lang="en-US" altLang="zh-CN" sz="2000" dirty="0"/>
              <a:t>spectral </a:t>
            </a:r>
            <a:r>
              <a:rPr lang="en-US" altLang="zh-CN" sz="2000" dirty="0" smtClean="0"/>
              <a:t> </a:t>
            </a:r>
            <a:r>
              <a:rPr lang="en-US" altLang="zh-CN" sz="2000" dirty="0"/>
              <a:t>ranges using free-form </a:t>
            </a:r>
            <a:r>
              <a:rPr lang="en-US" altLang="zh-CN" sz="2000" dirty="0" smtClean="0"/>
              <a:t>selection tools </a:t>
            </a:r>
          </a:p>
          <a:p>
            <a:pPr marL="342900" indent="-342900" eaLnBrk="1" hangingPunct="1">
              <a:buFont typeface="Arial" panose="020B0604020202020204" pitchFamily="34" charset="0"/>
              <a:buChar char="•"/>
              <a:defRPr/>
            </a:pPr>
            <a:endParaRPr lang="en-US" altLang="zh-CN" sz="2000" dirty="0" smtClean="0"/>
          </a:p>
        </p:txBody>
      </p:sp>
      <p:sp>
        <p:nvSpPr>
          <p:cNvPr id="3" name="矩形 2"/>
          <p:cNvSpPr/>
          <p:nvPr/>
        </p:nvSpPr>
        <p:spPr>
          <a:xfrm>
            <a:off x="2286000" y="3219073"/>
            <a:ext cx="4572000" cy="707886"/>
          </a:xfrm>
          <a:prstGeom prst="rect">
            <a:avLst/>
          </a:prstGeom>
        </p:spPr>
        <p:txBody>
          <a:bodyPr>
            <a:spAutoFit/>
          </a:bodyPr>
          <a:lstStyle/>
          <a:p>
            <a:endParaRPr lang="zh-CN" altLang="en-US" sz="800" dirty="0">
              <a:latin typeface="Times New Roman" panose="02020603050405020304" pitchFamily="18" charset="0"/>
            </a:endParaRPr>
          </a:p>
          <a:p>
            <a:endParaRPr lang="zh-CN" altLang="en-US" sz="3200" dirty="0">
              <a:latin typeface="Times New Roman" panose="02020603050405020304" pitchFamily="18" charset="0"/>
            </a:endParaRPr>
          </a:p>
        </p:txBody>
      </p:sp>
      <p:pic>
        <p:nvPicPr>
          <p:cNvPr id="4" name="图片 3"/>
          <p:cNvPicPr>
            <a:picLocks noChangeAspect="1"/>
          </p:cNvPicPr>
          <p:nvPr/>
        </p:nvPicPr>
        <p:blipFill>
          <a:blip r:embed="rId5"/>
          <a:stretch>
            <a:fillRect/>
          </a:stretch>
        </p:blipFill>
        <p:spPr>
          <a:xfrm>
            <a:off x="1547664" y="4923144"/>
            <a:ext cx="4680520" cy="1644784"/>
          </a:xfrm>
          <a:prstGeom prst="rect">
            <a:avLst/>
          </a:prstGeom>
        </p:spPr>
      </p:pic>
      <p:sp>
        <p:nvSpPr>
          <p:cNvPr id="5" name="矩形 4"/>
          <p:cNvSpPr/>
          <p:nvPr/>
        </p:nvSpPr>
        <p:spPr>
          <a:xfrm>
            <a:off x="6382343" y="5020083"/>
            <a:ext cx="2412267" cy="1477328"/>
          </a:xfrm>
          <a:prstGeom prst="rect">
            <a:avLst/>
          </a:prstGeom>
        </p:spPr>
        <p:txBody>
          <a:bodyPr wrap="square">
            <a:spAutoFit/>
          </a:bodyPr>
          <a:lstStyle/>
          <a:p>
            <a:r>
              <a:rPr lang="pt-BR" altLang="zh-CN" sz="1800" b="1" i="1" dirty="0">
                <a:solidFill>
                  <a:srgbClr val="000000"/>
                </a:solidFill>
                <a:latin typeface="IMGPD F+ Minion Pro"/>
              </a:rPr>
              <a:t>A </a:t>
            </a:r>
            <a:r>
              <a:rPr lang="pt-BR" altLang="zh-CN" sz="1800" i="1" dirty="0">
                <a:solidFill>
                  <a:srgbClr val="000000"/>
                </a:solidFill>
                <a:latin typeface="IMGPD G+ Minion Pro"/>
              </a:rPr>
              <a:t>Marquee </a:t>
            </a:r>
            <a:endParaRPr lang="pt-BR" altLang="zh-CN" sz="1800" i="1" dirty="0" smtClean="0">
              <a:solidFill>
                <a:srgbClr val="000000"/>
              </a:solidFill>
              <a:latin typeface="IMGPD G+ Minion Pro"/>
            </a:endParaRPr>
          </a:p>
          <a:p>
            <a:endParaRPr lang="pt-BR" altLang="zh-CN" sz="1800" b="1" i="1" dirty="0" smtClean="0">
              <a:solidFill>
                <a:srgbClr val="000000"/>
              </a:solidFill>
              <a:latin typeface="IMGPD F+ Minion Pro"/>
            </a:endParaRPr>
          </a:p>
          <a:p>
            <a:r>
              <a:rPr lang="pt-BR" altLang="zh-CN" sz="1800" b="1" i="1" dirty="0" smtClean="0">
                <a:solidFill>
                  <a:srgbClr val="000000"/>
                </a:solidFill>
                <a:latin typeface="IMGPD F+ Minion Pro"/>
              </a:rPr>
              <a:t>B </a:t>
            </a:r>
            <a:r>
              <a:rPr lang="pt-BR" altLang="zh-CN" sz="1800" i="1" dirty="0" smtClean="0">
                <a:solidFill>
                  <a:srgbClr val="000000"/>
                </a:solidFill>
                <a:latin typeface="IMGPD G+ Minion Pro"/>
              </a:rPr>
              <a:t>Lasso</a:t>
            </a:r>
          </a:p>
          <a:p>
            <a:r>
              <a:rPr lang="pt-BR" altLang="zh-CN" sz="1800" i="1" dirty="0" smtClean="0">
                <a:solidFill>
                  <a:srgbClr val="000000"/>
                </a:solidFill>
                <a:latin typeface="IMGPD G+ Minion Pro"/>
              </a:rPr>
              <a:t> </a:t>
            </a:r>
          </a:p>
          <a:p>
            <a:r>
              <a:rPr lang="pt-BR" altLang="zh-CN" sz="1800" b="1" i="1" dirty="0" smtClean="0">
                <a:solidFill>
                  <a:srgbClr val="000000"/>
                </a:solidFill>
                <a:latin typeface="IMGPD F+ Minion Pro"/>
              </a:rPr>
              <a:t>C </a:t>
            </a:r>
            <a:r>
              <a:rPr lang="pt-BR" altLang="zh-CN" sz="1800" i="1" dirty="0">
                <a:solidFill>
                  <a:srgbClr val="000000"/>
                </a:solidFill>
                <a:latin typeface="IMGPD G+ Minion Pro"/>
              </a:rPr>
              <a:t>Paintbrush </a:t>
            </a:r>
            <a:endParaRPr lang="zh-CN" altLang="en-US" sz="1800" dirty="0"/>
          </a:p>
        </p:txBody>
      </p:sp>
      <p:pic>
        <p:nvPicPr>
          <p:cNvPr id="10" name="图片 9"/>
          <p:cNvPicPr>
            <a:picLocks noChangeAspect="1"/>
          </p:cNvPicPr>
          <p:nvPr/>
        </p:nvPicPr>
        <p:blipFill>
          <a:blip r:embed="rId6"/>
          <a:stretch>
            <a:fillRect/>
          </a:stretch>
        </p:blipFill>
        <p:spPr>
          <a:xfrm>
            <a:off x="8282232" y="5513933"/>
            <a:ext cx="509703" cy="526693"/>
          </a:xfrm>
          <a:prstGeom prst="rect">
            <a:avLst/>
          </a:prstGeom>
        </p:spPr>
      </p:pic>
      <p:pic>
        <p:nvPicPr>
          <p:cNvPr id="11" name="图片 10"/>
          <p:cNvPicPr>
            <a:picLocks noChangeAspect="1"/>
          </p:cNvPicPr>
          <p:nvPr/>
        </p:nvPicPr>
        <p:blipFill>
          <a:blip r:embed="rId7"/>
          <a:stretch>
            <a:fillRect/>
          </a:stretch>
        </p:blipFill>
        <p:spPr>
          <a:xfrm>
            <a:off x="8279557" y="5057148"/>
            <a:ext cx="501581" cy="501581"/>
          </a:xfrm>
          <a:prstGeom prst="rect">
            <a:avLst/>
          </a:prstGeom>
        </p:spPr>
      </p:pic>
      <p:pic>
        <p:nvPicPr>
          <p:cNvPr id="12" name="图片 11"/>
          <p:cNvPicPr>
            <a:picLocks noChangeAspect="1"/>
          </p:cNvPicPr>
          <p:nvPr/>
        </p:nvPicPr>
        <p:blipFill>
          <a:blip r:embed="rId8"/>
          <a:stretch>
            <a:fillRect/>
          </a:stretch>
        </p:blipFill>
        <p:spPr>
          <a:xfrm>
            <a:off x="8297368" y="5998035"/>
            <a:ext cx="483770" cy="499376"/>
          </a:xfrm>
          <a:prstGeom prst="rect">
            <a:avLst/>
          </a:prstGeom>
        </p:spPr>
      </p:pic>
    </p:spTree>
  </p:cSld>
  <p:clrMapOvr>
    <a:masterClrMapping/>
  </p:clrMapOvr>
  <p:transition spd="slow">
    <p:strips dir="rd"/>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title"/>
          </p:nvPr>
        </p:nvSpPr>
        <p:spPr>
          <a:xfrm>
            <a:off x="877888" y="44450"/>
            <a:ext cx="8302625" cy="762000"/>
          </a:xfrm>
        </p:spPr>
        <p:txBody>
          <a:bodyPr/>
          <a:lstStyle/>
          <a:p>
            <a:pPr algn="ctr" eaLnBrk="1" hangingPunct="1">
              <a:defRPr/>
            </a:pPr>
            <a:r>
              <a:rPr lang="en-US" altLang="zh-CN" dirty="0">
                <a:latin typeface="Times New Roman" panose="02020603050405020304" pitchFamily="18" charset="0"/>
                <a:cs typeface="Times New Roman" panose="02020603050405020304" pitchFamily="18" charset="0"/>
              </a:rPr>
              <a:t>Editing Audio </a:t>
            </a:r>
            <a:endParaRPr lang="zh-CN" altLang="en-US" dirty="0" smtClean="0">
              <a:latin typeface="Times New Roman" panose="02020603050405020304" pitchFamily="18" charset="0"/>
              <a:cs typeface="Times New Roman" panose="02020603050405020304" pitchFamily="18" charset="0"/>
            </a:endParaRPr>
          </a:p>
        </p:txBody>
      </p:sp>
      <p:sp>
        <p:nvSpPr>
          <p:cNvPr id="8" name="Rectangle 2"/>
          <p:cNvSpPr txBox="1">
            <a:spLocks noChangeArrowheads="1"/>
          </p:cNvSpPr>
          <p:nvPr/>
        </p:nvSpPr>
        <p:spPr bwMode="auto">
          <a:xfrm>
            <a:off x="323528" y="1018232"/>
            <a:ext cx="8634413"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l" rtl="0"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mn-lt"/>
                <a:ea typeface="+mn-ea"/>
                <a:cs typeface="+mn-cs"/>
              </a:defRPr>
            </a:lvl1pPr>
            <a:lvl2pPr marL="860425" indent="-285750" algn="l" rtl="0" eaLnBrk="0" fontAlgn="base" hangingPunct="0">
              <a:spcBef>
                <a:spcPct val="20000"/>
              </a:spcBef>
              <a:spcAft>
                <a:spcPct val="0"/>
              </a:spcAft>
              <a:buClr>
                <a:schemeClr val="hlink"/>
              </a:buClr>
              <a:buSzPct val="55000"/>
              <a:buFont typeface="Wingdings" panose="05000000000000000000" pitchFamily="2" charset="2"/>
              <a:defRPr kumimoji="1" sz="2800">
                <a:solidFill>
                  <a:schemeClr val="tx1"/>
                </a:solidFill>
                <a:latin typeface="+mn-lt"/>
                <a:ea typeface="宋体" panose="02010600030101010101" pitchFamily="2" charset="-122"/>
              </a:defRPr>
            </a:lvl2pPr>
            <a:lvl3pPr marL="1279525" indent="-228600" algn="l" rtl="0" eaLnBrk="0" fontAlgn="base" hangingPunct="0">
              <a:spcBef>
                <a:spcPct val="20000"/>
              </a:spcBef>
              <a:spcAft>
                <a:spcPct val="0"/>
              </a:spcAft>
              <a:buClr>
                <a:schemeClr val="folHlink"/>
              </a:buClr>
              <a:buSzPct val="50000"/>
              <a:buFont typeface="Wingdings" panose="05000000000000000000" pitchFamily="2" charset="2"/>
              <a:defRPr kumimoji="1" sz="2400">
                <a:solidFill>
                  <a:schemeClr val="tx1"/>
                </a:solidFill>
                <a:latin typeface="+mn-lt"/>
                <a:ea typeface="宋体" panose="02010600030101010101" pitchFamily="2" charset="-122"/>
              </a:defRPr>
            </a:lvl3pPr>
            <a:lvl4pPr marL="1698625" indent="-228600" algn="l" rtl="0" eaLnBrk="0" fontAlgn="base" hangingPunct="0">
              <a:spcBef>
                <a:spcPct val="20000"/>
              </a:spcBef>
              <a:spcAft>
                <a:spcPct val="0"/>
              </a:spcAft>
              <a:buClr>
                <a:schemeClr val="accent2"/>
              </a:buClr>
              <a:buSzPct val="55000"/>
              <a:buFont typeface="Wingdings" panose="05000000000000000000" pitchFamily="2" charset="2"/>
              <a:defRPr kumimoji="1" sz="2000">
                <a:solidFill>
                  <a:schemeClr val="tx1"/>
                </a:solidFill>
                <a:latin typeface="+mn-lt"/>
                <a:ea typeface="宋体" panose="02010600030101010101" pitchFamily="2" charset="-122"/>
              </a:defRPr>
            </a:lvl4pPr>
            <a:lvl5pPr marL="2117725" indent="-228600" algn="l" rtl="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5pPr>
            <a:lvl6pPr marL="25749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6pPr>
            <a:lvl7pPr marL="30321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7pPr>
            <a:lvl8pPr marL="34893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8pPr>
            <a:lvl9pPr marL="39465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9pPr>
          </a:lstStyle>
          <a:p>
            <a:pPr eaLnBrk="1" hangingPunct="1">
              <a:defRPr/>
            </a:pPr>
            <a:r>
              <a:rPr lang="en-US" altLang="zh-CN" kern="0" dirty="0" smtClean="0">
                <a:solidFill>
                  <a:srgbClr val="FF0000"/>
                </a:solidFill>
                <a:latin typeface="Times New Roman" panose="02020603050405020304" pitchFamily="18" charset="0"/>
                <a:cs typeface="Times New Roman" panose="02020603050405020304" pitchFamily="18" charset="0"/>
              </a:rPr>
              <a:t>Remove </a:t>
            </a:r>
            <a:r>
              <a:rPr lang="en-US" altLang="zh-CN" kern="0" dirty="0">
                <a:solidFill>
                  <a:srgbClr val="FF0000"/>
                </a:solidFill>
                <a:latin typeface="Times New Roman" panose="02020603050405020304" pitchFamily="18" charset="0"/>
                <a:cs typeface="Times New Roman" panose="02020603050405020304" pitchFamily="18" charset="0"/>
              </a:rPr>
              <a:t>artifacts </a:t>
            </a:r>
            <a:r>
              <a:rPr lang="en-US" altLang="zh-CN" kern="0" dirty="0" smtClean="0">
                <a:solidFill>
                  <a:srgbClr val="FF0000"/>
                </a:solidFill>
                <a:latin typeface="Times New Roman" panose="02020603050405020304" pitchFamily="18" charset="0"/>
                <a:cs typeface="Times New Roman" panose="02020603050405020304" pitchFamily="18" charset="0"/>
              </a:rPr>
              <a:t>automatically</a:t>
            </a:r>
          </a:p>
          <a:p>
            <a:pPr eaLnBrk="1" hangingPunct="1">
              <a:defRPr/>
            </a:pPr>
            <a:r>
              <a:rPr lang="en-US" altLang="zh-CN" sz="2400" b="0" dirty="0"/>
              <a:t>For the quickest repair of small, individual audio artifacts like isolated clicks or pops, use the Spot Healing </a:t>
            </a:r>
            <a:r>
              <a:rPr lang="en-US" altLang="zh-CN" sz="2400" b="0" dirty="0" smtClean="0"/>
              <a:t>Brush .</a:t>
            </a:r>
          </a:p>
        </p:txBody>
      </p:sp>
      <p:pic>
        <p:nvPicPr>
          <p:cNvPr id="9" name="图片 8"/>
          <p:cNvPicPr>
            <a:picLocks noChangeAspect="1"/>
          </p:cNvPicPr>
          <p:nvPr/>
        </p:nvPicPr>
        <p:blipFill>
          <a:blip r:embed="rId3"/>
          <a:stretch>
            <a:fillRect/>
          </a:stretch>
        </p:blipFill>
        <p:spPr>
          <a:xfrm>
            <a:off x="7236296" y="2022872"/>
            <a:ext cx="525012" cy="565398"/>
          </a:xfrm>
          <a:prstGeom prst="rect">
            <a:avLst/>
          </a:prstGeom>
        </p:spPr>
      </p:pic>
      <p:pic>
        <p:nvPicPr>
          <p:cNvPr id="13" name="图片 12"/>
          <p:cNvPicPr>
            <a:picLocks noChangeAspect="1"/>
          </p:cNvPicPr>
          <p:nvPr/>
        </p:nvPicPr>
        <p:blipFill>
          <a:blip r:embed="rId4"/>
          <a:stretch>
            <a:fillRect/>
          </a:stretch>
        </p:blipFill>
        <p:spPr>
          <a:xfrm>
            <a:off x="1187624" y="2525414"/>
            <a:ext cx="5208980" cy="4332586"/>
          </a:xfrm>
          <a:prstGeom prst="rect">
            <a:avLst/>
          </a:prstGeom>
        </p:spPr>
      </p:pic>
      <p:sp>
        <p:nvSpPr>
          <p:cNvPr id="14" name="矩形 13"/>
          <p:cNvSpPr/>
          <p:nvPr/>
        </p:nvSpPr>
        <p:spPr>
          <a:xfrm>
            <a:off x="6712369" y="5877272"/>
            <a:ext cx="1572866" cy="830997"/>
          </a:xfrm>
          <a:prstGeom prst="rect">
            <a:avLst/>
          </a:prstGeom>
        </p:spPr>
        <p:txBody>
          <a:bodyPr wrap="none">
            <a:spAutoFit/>
          </a:bodyPr>
          <a:lstStyle/>
          <a:p>
            <a:r>
              <a:rPr lang="en-US" altLang="zh-CN" b="1" i="1" dirty="0">
                <a:solidFill>
                  <a:srgbClr val="000000"/>
                </a:solidFill>
                <a:latin typeface="IMGPD F+ Minion Pro"/>
              </a:rPr>
              <a:t>A </a:t>
            </a:r>
            <a:r>
              <a:rPr lang="en-US" altLang="zh-CN" i="1" dirty="0">
                <a:solidFill>
                  <a:srgbClr val="000000"/>
                </a:solidFill>
                <a:latin typeface="IMGPD G+ Minion Pro"/>
              </a:rPr>
              <a:t>Before </a:t>
            </a:r>
            <a:endParaRPr lang="en-US" altLang="zh-CN" i="1" dirty="0" smtClean="0">
              <a:solidFill>
                <a:srgbClr val="000000"/>
              </a:solidFill>
              <a:latin typeface="IMGPD G+ Minion Pro"/>
            </a:endParaRPr>
          </a:p>
          <a:p>
            <a:r>
              <a:rPr lang="en-US" altLang="zh-CN" b="1" i="1" dirty="0" smtClean="0">
                <a:solidFill>
                  <a:srgbClr val="000000"/>
                </a:solidFill>
                <a:latin typeface="IMGPD F+ Minion Pro"/>
              </a:rPr>
              <a:t>B </a:t>
            </a:r>
            <a:r>
              <a:rPr lang="en-US" altLang="zh-CN" i="1" dirty="0">
                <a:solidFill>
                  <a:srgbClr val="000000"/>
                </a:solidFill>
                <a:latin typeface="IMGPD G+ Minion Pro"/>
              </a:rPr>
              <a:t>After </a:t>
            </a:r>
            <a:endParaRPr lang="zh-CN" altLang="en-US" dirty="0"/>
          </a:p>
        </p:txBody>
      </p:sp>
      <p:sp>
        <p:nvSpPr>
          <p:cNvPr id="2" name="文本框 1"/>
          <p:cNvSpPr txBox="1"/>
          <p:nvPr/>
        </p:nvSpPr>
        <p:spPr>
          <a:xfrm flipH="1">
            <a:off x="6737175" y="4045376"/>
            <a:ext cx="2474561" cy="646331"/>
          </a:xfrm>
          <a:prstGeom prst="rect">
            <a:avLst/>
          </a:prstGeom>
          <a:noFill/>
        </p:spPr>
        <p:txBody>
          <a:bodyPr wrap="square" rtlCol="0">
            <a:spAutoFit/>
          </a:bodyPr>
          <a:lstStyle/>
          <a:p>
            <a:r>
              <a:rPr lang="en-US" altLang="zh-CN" sz="1800" dirty="0" smtClean="0">
                <a:solidFill>
                  <a:schemeClr val="tx2"/>
                </a:solidFill>
              </a:rPr>
              <a:t>Example: coughinmusic.wav</a:t>
            </a:r>
            <a:endParaRPr lang="zh-CN" altLang="en-US" sz="1800" dirty="0">
              <a:solidFill>
                <a:schemeClr val="tx2"/>
              </a:solidFill>
            </a:endParaRPr>
          </a:p>
        </p:txBody>
      </p:sp>
    </p:spTree>
  </p:cSld>
  <p:clrMapOvr>
    <a:masterClrMapping/>
  </p:clrMapOvr>
  <p:transition spd="slow">
    <p:strips dir="rd"/>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title"/>
          </p:nvPr>
        </p:nvSpPr>
        <p:spPr>
          <a:xfrm>
            <a:off x="877888" y="44450"/>
            <a:ext cx="8302625" cy="762000"/>
          </a:xfrm>
        </p:spPr>
        <p:txBody>
          <a:bodyPr/>
          <a:lstStyle/>
          <a:p>
            <a:pPr algn="ctr" eaLnBrk="1" hangingPunct="1">
              <a:defRPr/>
            </a:pPr>
            <a:r>
              <a:rPr lang="en-US" altLang="zh-CN" dirty="0">
                <a:latin typeface="Times New Roman" panose="02020603050405020304" pitchFamily="18" charset="0"/>
                <a:cs typeface="Times New Roman" panose="02020603050405020304" pitchFamily="18" charset="0"/>
              </a:rPr>
              <a:t>Editing Audio </a:t>
            </a:r>
            <a:endParaRPr lang="zh-CN" altLang="en-US" dirty="0" smtClean="0">
              <a:latin typeface="Times New Roman" panose="02020603050405020304" pitchFamily="18" charset="0"/>
              <a:cs typeface="Times New Roman" panose="02020603050405020304" pitchFamily="18" charset="0"/>
            </a:endParaRPr>
          </a:p>
        </p:txBody>
      </p:sp>
      <p:sp>
        <p:nvSpPr>
          <p:cNvPr id="8" name="Rectangle 2"/>
          <p:cNvSpPr txBox="1">
            <a:spLocks noChangeArrowheads="1"/>
          </p:cNvSpPr>
          <p:nvPr/>
        </p:nvSpPr>
        <p:spPr bwMode="auto">
          <a:xfrm>
            <a:off x="323850" y="1125538"/>
            <a:ext cx="8634413"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l" rtl="0"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mn-lt"/>
                <a:ea typeface="+mn-ea"/>
                <a:cs typeface="+mn-cs"/>
              </a:defRPr>
            </a:lvl1pPr>
            <a:lvl2pPr marL="860425" indent="-285750" algn="l" rtl="0" eaLnBrk="0" fontAlgn="base" hangingPunct="0">
              <a:spcBef>
                <a:spcPct val="20000"/>
              </a:spcBef>
              <a:spcAft>
                <a:spcPct val="0"/>
              </a:spcAft>
              <a:buClr>
                <a:schemeClr val="hlink"/>
              </a:buClr>
              <a:buSzPct val="55000"/>
              <a:buFont typeface="Wingdings" panose="05000000000000000000" pitchFamily="2" charset="2"/>
              <a:defRPr kumimoji="1" sz="2800">
                <a:solidFill>
                  <a:schemeClr val="tx1"/>
                </a:solidFill>
                <a:latin typeface="+mn-lt"/>
                <a:ea typeface="宋体" panose="02010600030101010101" pitchFamily="2" charset="-122"/>
              </a:defRPr>
            </a:lvl2pPr>
            <a:lvl3pPr marL="1279525" indent="-228600" algn="l" rtl="0" eaLnBrk="0" fontAlgn="base" hangingPunct="0">
              <a:spcBef>
                <a:spcPct val="20000"/>
              </a:spcBef>
              <a:spcAft>
                <a:spcPct val="0"/>
              </a:spcAft>
              <a:buClr>
                <a:schemeClr val="folHlink"/>
              </a:buClr>
              <a:buSzPct val="50000"/>
              <a:buFont typeface="Wingdings" panose="05000000000000000000" pitchFamily="2" charset="2"/>
              <a:defRPr kumimoji="1" sz="2400">
                <a:solidFill>
                  <a:schemeClr val="tx1"/>
                </a:solidFill>
                <a:latin typeface="+mn-lt"/>
                <a:ea typeface="宋体" panose="02010600030101010101" pitchFamily="2" charset="-122"/>
              </a:defRPr>
            </a:lvl3pPr>
            <a:lvl4pPr marL="1698625" indent="-228600" algn="l" rtl="0" eaLnBrk="0" fontAlgn="base" hangingPunct="0">
              <a:spcBef>
                <a:spcPct val="20000"/>
              </a:spcBef>
              <a:spcAft>
                <a:spcPct val="0"/>
              </a:spcAft>
              <a:buClr>
                <a:schemeClr val="accent2"/>
              </a:buClr>
              <a:buSzPct val="55000"/>
              <a:buFont typeface="Wingdings" panose="05000000000000000000" pitchFamily="2" charset="2"/>
              <a:defRPr kumimoji="1" sz="2000">
                <a:solidFill>
                  <a:schemeClr val="tx1"/>
                </a:solidFill>
                <a:latin typeface="+mn-lt"/>
                <a:ea typeface="宋体" panose="02010600030101010101" pitchFamily="2" charset="-122"/>
              </a:defRPr>
            </a:lvl4pPr>
            <a:lvl5pPr marL="2117725" indent="-228600" algn="l" rtl="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5pPr>
            <a:lvl6pPr marL="25749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6pPr>
            <a:lvl7pPr marL="30321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7pPr>
            <a:lvl8pPr marL="34893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8pPr>
            <a:lvl9pPr marL="39465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9pPr>
          </a:lstStyle>
          <a:p>
            <a:pPr eaLnBrk="1" hangingPunct="1">
              <a:defRPr/>
            </a:pPr>
            <a:r>
              <a:rPr lang="en-US" altLang="zh-CN" kern="0" dirty="0" smtClean="0">
                <a:solidFill>
                  <a:srgbClr val="FF0000"/>
                </a:solidFill>
                <a:latin typeface="Times New Roman" panose="02020603050405020304" pitchFamily="18" charset="0"/>
                <a:cs typeface="Times New Roman" panose="02020603050405020304" pitchFamily="18" charset="0"/>
              </a:rPr>
              <a:t>Adjust </a:t>
            </a:r>
            <a:r>
              <a:rPr lang="en-US" altLang="zh-CN" kern="0" dirty="0">
                <a:solidFill>
                  <a:srgbClr val="FF0000"/>
                </a:solidFill>
                <a:latin typeface="Times New Roman" panose="02020603050405020304" pitchFamily="18" charset="0"/>
                <a:cs typeface="Times New Roman" panose="02020603050405020304" pitchFamily="18" charset="0"/>
              </a:rPr>
              <a:t>amplitude using amplitude control</a:t>
            </a:r>
            <a:endParaRPr lang="en-US" altLang="zh-CN" kern="0" dirty="0" smtClean="0">
              <a:solidFill>
                <a:srgbClr val="FF0000"/>
              </a:solidFill>
              <a:latin typeface="Times New Roman" panose="02020603050405020304" pitchFamily="18" charset="0"/>
              <a:cs typeface="Times New Roman" panose="02020603050405020304" pitchFamily="18" charset="0"/>
            </a:endParaRPr>
          </a:p>
          <a:p>
            <a:pPr eaLnBrk="1" hangingPunct="1">
              <a:defRPr/>
            </a:pPr>
            <a:r>
              <a:rPr lang="en-US" altLang="zh-CN" sz="2400" b="0" dirty="0"/>
              <a:t>By default, </a:t>
            </a:r>
            <a:r>
              <a:rPr lang="en-US" altLang="zh-CN" sz="2400" b="0" dirty="0" smtClean="0"/>
              <a:t>the </a:t>
            </a:r>
            <a:r>
              <a:rPr lang="en-US" altLang="zh-CN" sz="2400" b="0" dirty="0"/>
              <a:t>visual amplitude control appears in a heads-up display (HUD) that floats over all waveforms </a:t>
            </a:r>
            <a:endParaRPr lang="en-US" altLang="zh-CN" sz="2400" b="0" dirty="0" smtClean="0"/>
          </a:p>
        </p:txBody>
      </p:sp>
      <p:pic>
        <p:nvPicPr>
          <p:cNvPr id="2" name="图片 1"/>
          <p:cNvPicPr>
            <a:picLocks noChangeAspect="1"/>
          </p:cNvPicPr>
          <p:nvPr/>
        </p:nvPicPr>
        <p:blipFill>
          <a:blip r:embed="rId3"/>
          <a:stretch>
            <a:fillRect/>
          </a:stretch>
        </p:blipFill>
        <p:spPr>
          <a:xfrm>
            <a:off x="3275856" y="2740026"/>
            <a:ext cx="2267455" cy="498153"/>
          </a:xfrm>
          <a:prstGeom prst="rect">
            <a:avLst/>
          </a:prstGeom>
        </p:spPr>
      </p:pic>
      <p:sp>
        <p:nvSpPr>
          <p:cNvPr id="3" name="文本框 2"/>
          <p:cNvSpPr txBox="1"/>
          <p:nvPr/>
        </p:nvSpPr>
        <p:spPr>
          <a:xfrm>
            <a:off x="5518964" y="6007468"/>
            <a:ext cx="3283848" cy="461665"/>
          </a:xfrm>
          <a:prstGeom prst="rect">
            <a:avLst/>
          </a:prstGeom>
          <a:noFill/>
        </p:spPr>
        <p:txBody>
          <a:bodyPr wrap="none" rtlCol="0">
            <a:spAutoFit/>
          </a:bodyPr>
          <a:lstStyle/>
          <a:p>
            <a:r>
              <a:rPr lang="en-US" altLang="zh-CN" dirty="0" smtClean="0">
                <a:solidFill>
                  <a:schemeClr val="tx2"/>
                </a:solidFill>
              </a:rPr>
              <a:t>Example: tooquite.wav</a:t>
            </a:r>
            <a:endParaRPr lang="zh-CN" altLang="en-US" dirty="0">
              <a:solidFill>
                <a:schemeClr val="tx2"/>
              </a:solidFill>
            </a:endParaRPr>
          </a:p>
        </p:txBody>
      </p:sp>
      <p:pic>
        <p:nvPicPr>
          <p:cNvPr id="4" name="图片 3" descr="屏幕剪辑"/>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77888" y="3795982"/>
            <a:ext cx="7453006" cy="1653683"/>
          </a:xfrm>
          <a:prstGeom prst="rect">
            <a:avLst/>
          </a:prstGeom>
        </p:spPr>
      </p:pic>
    </p:spTree>
  </p:cSld>
  <p:clrMapOvr>
    <a:masterClrMapping/>
  </p:clrMapOvr>
  <p:transition spd="slow">
    <p:strips dir="rd"/>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Number Placeholder 3"/>
          <p:cNvSpPr>
            <a:spLocks noGrp="1"/>
          </p:cNvSpPr>
          <p:nvPr>
            <p:ph type="sldNum"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defRPr kumimoji="1" sz="3200" b="1">
                <a:solidFill>
                  <a:schemeClr val="tx1"/>
                </a:solidFill>
                <a:latin typeface="Tahoma" panose="020B0604030504040204" pitchFamily="34" charset="0"/>
                <a:ea typeface="楷体_GB2312" pitchFamily="1" charset="-122"/>
              </a:defRPr>
            </a:lvl1pPr>
            <a:lvl2pPr marL="742950" indent="-285750">
              <a:spcBef>
                <a:spcPct val="20000"/>
              </a:spcBef>
              <a:buClr>
                <a:schemeClr val="hlink"/>
              </a:buClr>
              <a:buSzPct val="55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zh-CN" altLang="en-US" sz="1400" b="0" smtClean="0">
                <a:ea typeface="宋体" panose="02010600030101010101" pitchFamily="2" charset="-122"/>
              </a:rPr>
              <a:t>2-</a:t>
            </a:r>
            <a:fld id="{3B5BFDA7-3D85-494A-9350-F9C5840AC7DC}" type="slidenum">
              <a:rPr kumimoji="0" lang="zh-CN" altLang="en-US" sz="1400" b="0" smtClean="0">
                <a:ea typeface="宋体" panose="02010600030101010101" pitchFamily="2" charset="-122"/>
              </a:rPr>
              <a:pPr>
                <a:spcBef>
                  <a:spcPct val="0"/>
                </a:spcBef>
                <a:buClrTx/>
                <a:buSzTx/>
                <a:buFontTx/>
                <a:buNone/>
              </a:pPr>
              <a:t>98</a:t>
            </a:fld>
            <a:endParaRPr kumimoji="0" lang="en-US" altLang="zh-CN" sz="1400" b="0" smtClean="0">
              <a:ea typeface="宋体" panose="02010600030101010101" pitchFamily="2" charset="-122"/>
            </a:endParaRPr>
          </a:p>
        </p:txBody>
      </p:sp>
      <p:sp>
        <p:nvSpPr>
          <p:cNvPr id="7" name="Rectangle 3"/>
          <p:cNvSpPr>
            <a:spLocks noGrp="1" noChangeArrowheads="1"/>
          </p:cNvSpPr>
          <p:nvPr>
            <p:ph type="title"/>
          </p:nvPr>
        </p:nvSpPr>
        <p:spPr>
          <a:xfrm>
            <a:off x="877888" y="44450"/>
            <a:ext cx="8302625" cy="762000"/>
          </a:xfrm>
        </p:spPr>
        <p:txBody>
          <a:bodyPr/>
          <a:lstStyle/>
          <a:p>
            <a:pPr algn="ctr" eaLnBrk="1" hangingPunct="1">
              <a:defRPr/>
            </a:pPr>
            <a:r>
              <a:rPr lang="en-US" altLang="zh-CN" dirty="0">
                <a:latin typeface="Times New Roman" panose="02020603050405020304" pitchFamily="18" charset="0"/>
                <a:cs typeface="Times New Roman" panose="02020603050405020304" pitchFamily="18" charset="0"/>
                <a:sym typeface="+mn-ea"/>
              </a:rPr>
              <a:t>Multitrack routing</a:t>
            </a:r>
            <a:endParaRPr lang="en-US" altLang="zh-CN" dirty="0">
              <a:latin typeface="Times New Roman" panose="02020603050405020304" pitchFamily="18" charset="0"/>
              <a:cs typeface="Times New Roman" panose="02020603050405020304" pitchFamily="18" charset="0"/>
            </a:endParaRPr>
          </a:p>
        </p:txBody>
      </p:sp>
      <p:sp>
        <p:nvSpPr>
          <p:cNvPr id="8" name="Rectangle 2"/>
          <p:cNvSpPr txBox="1">
            <a:spLocks noChangeArrowheads="1"/>
          </p:cNvSpPr>
          <p:nvPr/>
        </p:nvSpPr>
        <p:spPr bwMode="auto">
          <a:xfrm>
            <a:off x="372682" y="1079419"/>
            <a:ext cx="8712968" cy="18005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l" rtl="0" eaLnBrk="0" fontAlgn="base" hangingPunct="0">
              <a:spcBef>
                <a:spcPct val="20000"/>
              </a:spcBef>
              <a:spcAft>
                <a:spcPct val="0"/>
              </a:spcAft>
              <a:buClr>
                <a:schemeClr val="folHlink"/>
              </a:buClr>
              <a:buSzPct val="60000"/>
              <a:buFont typeface="Wingdings" panose="05000000000000000000" pitchFamily="2" charset="2"/>
              <a:defRPr kumimoji="1" sz="3200" b="1">
                <a:solidFill>
                  <a:schemeClr val="tx1"/>
                </a:solidFill>
                <a:latin typeface="+mn-lt"/>
                <a:ea typeface="+mn-ea"/>
                <a:cs typeface="+mn-cs"/>
              </a:defRPr>
            </a:lvl1pPr>
            <a:lvl2pPr marL="860425" indent="-285750" algn="l" rtl="0" eaLnBrk="0" fontAlgn="base" hangingPunct="0">
              <a:spcBef>
                <a:spcPct val="20000"/>
              </a:spcBef>
              <a:spcAft>
                <a:spcPct val="0"/>
              </a:spcAft>
              <a:buClr>
                <a:schemeClr val="hlink"/>
              </a:buClr>
              <a:buSzPct val="55000"/>
              <a:buFont typeface="Wingdings" panose="05000000000000000000" pitchFamily="2" charset="2"/>
              <a:defRPr kumimoji="1" sz="2800">
                <a:solidFill>
                  <a:schemeClr val="tx1"/>
                </a:solidFill>
                <a:latin typeface="+mn-lt"/>
                <a:ea typeface="宋体" panose="02010600030101010101" pitchFamily="2" charset="-122"/>
              </a:defRPr>
            </a:lvl2pPr>
            <a:lvl3pPr marL="1279525" indent="-228600" algn="l" rtl="0" eaLnBrk="0" fontAlgn="base" hangingPunct="0">
              <a:spcBef>
                <a:spcPct val="20000"/>
              </a:spcBef>
              <a:spcAft>
                <a:spcPct val="0"/>
              </a:spcAft>
              <a:buClr>
                <a:schemeClr val="folHlink"/>
              </a:buClr>
              <a:buSzPct val="50000"/>
              <a:buFont typeface="Wingdings" panose="05000000000000000000" pitchFamily="2" charset="2"/>
              <a:defRPr kumimoji="1" sz="2400">
                <a:solidFill>
                  <a:schemeClr val="tx1"/>
                </a:solidFill>
                <a:latin typeface="+mn-lt"/>
                <a:ea typeface="宋体" panose="02010600030101010101" pitchFamily="2" charset="-122"/>
              </a:defRPr>
            </a:lvl3pPr>
            <a:lvl4pPr marL="1698625" indent="-228600" algn="l" rtl="0" eaLnBrk="0" fontAlgn="base" hangingPunct="0">
              <a:spcBef>
                <a:spcPct val="20000"/>
              </a:spcBef>
              <a:spcAft>
                <a:spcPct val="0"/>
              </a:spcAft>
              <a:buClr>
                <a:schemeClr val="accent2"/>
              </a:buClr>
              <a:buSzPct val="55000"/>
              <a:buFont typeface="Wingdings" panose="05000000000000000000" pitchFamily="2" charset="2"/>
              <a:defRPr kumimoji="1" sz="2000">
                <a:solidFill>
                  <a:schemeClr val="tx1"/>
                </a:solidFill>
                <a:latin typeface="+mn-lt"/>
                <a:ea typeface="宋体" panose="02010600030101010101" pitchFamily="2" charset="-122"/>
              </a:defRPr>
            </a:lvl4pPr>
            <a:lvl5pPr marL="2117725" indent="-228600" algn="l" rtl="0" eaLnBrk="0" fontAlgn="base" hangingPunct="0">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5pPr>
            <a:lvl6pPr marL="25749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6pPr>
            <a:lvl7pPr marL="30321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7pPr>
            <a:lvl8pPr marL="34893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8pPr>
            <a:lvl9pPr marL="3946525" indent="-228600" algn="l" rtl="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mn-lt"/>
                <a:ea typeface="宋体" panose="02010600030101010101" pitchFamily="2" charset="-122"/>
              </a:defRPr>
            </a:lvl9pPr>
          </a:lstStyle>
          <a:p>
            <a:pPr eaLnBrk="1" hangingPunct="1">
              <a:defRPr/>
            </a:pPr>
            <a:r>
              <a:rPr lang="en-US" altLang="zh-CN" sz="2800" b="0" dirty="0" smtClean="0"/>
              <a:t>Buses</a:t>
            </a:r>
            <a:r>
              <a:rPr lang="en-US" altLang="zh-CN" sz="2800" b="0" dirty="0"/>
              <a:t>, sends, and the Master track let you route multiple track outputs to one set of controls. With these combined controls, you can efficiently organize and mix a session</a:t>
            </a:r>
            <a:r>
              <a:rPr lang="en-US" altLang="zh-CN" sz="2800" b="0" dirty="0" smtClean="0"/>
              <a:t>.</a:t>
            </a:r>
          </a:p>
        </p:txBody>
      </p:sp>
      <p:pic>
        <p:nvPicPr>
          <p:cNvPr id="2" name="图片 1"/>
          <p:cNvPicPr>
            <a:picLocks noChangeAspect="1"/>
          </p:cNvPicPr>
          <p:nvPr/>
        </p:nvPicPr>
        <p:blipFill>
          <a:blip r:embed="rId3"/>
          <a:stretch>
            <a:fillRect/>
          </a:stretch>
        </p:blipFill>
        <p:spPr>
          <a:xfrm>
            <a:off x="2054061" y="2879966"/>
            <a:ext cx="5216405" cy="3860387"/>
          </a:xfrm>
          <a:prstGeom prst="rect">
            <a:avLst/>
          </a:prstGeom>
        </p:spPr>
      </p:pic>
    </p:spTree>
  </p:cSld>
  <p:clrMapOvr>
    <a:masterClrMapping/>
  </p:clrMapOvr>
  <p:transition spd="slow">
    <p:strips dir="rd"/>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a:xfrm>
            <a:off x="1382713" y="76200"/>
            <a:ext cx="6226175" cy="762000"/>
          </a:xfrm>
        </p:spPr>
        <p:txBody>
          <a:bodyPr/>
          <a:lstStyle/>
          <a:p>
            <a:pPr algn="ctr" eaLnBrk="1" hangingPunct="1">
              <a:defRPr/>
            </a:pPr>
            <a:r>
              <a:rPr lang="en-US" altLang="zh-CN" dirty="0" smtClean="0">
                <a:latin typeface="Times New Roman" panose="02020603050405020304" pitchFamily="18" charset="0"/>
                <a:cs typeface="Times New Roman" panose="02020603050405020304" pitchFamily="18" charset="0"/>
              </a:rPr>
              <a:t>Summary</a:t>
            </a:r>
            <a:endParaRPr lang="zh-CN" altLang="en-US" dirty="0" smtClean="0">
              <a:latin typeface="Times New Roman" panose="02020603050405020304" pitchFamily="18" charset="0"/>
              <a:cs typeface="Times New Roman" panose="02020603050405020304" pitchFamily="18" charset="0"/>
            </a:endParaRPr>
          </a:p>
        </p:txBody>
      </p:sp>
      <p:sp>
        <p:nvSpPr>
          <p:cNvPr id="95236" name="Rectangle 3"/>
          <p:cNvSpPr>
            <a:spLocks noGrp="1" noChangeArrowheads="1"/>
          </p:cNvSpPr>
          <p:nvPr>
            <p:ph type="body" idx="1"/>
          </p:nvPr>
        </p:nvSpPr>
        <p:spPr>
          <a:xfrm>
            <a:off x="520700" y="1135063"/>
            <a:ext cx="8083550" cy="4814887"/>
          </a:xfrm>
        </p:spPr>
        <p:txBody>
          <a:bodyPr>
            <a:normAutofit lnSpcReduction="10000"/>
          </a:bodyPr>
          <a:lstStyle/>
          <a:p>
            <a:pPr eaLnBrk="1" hangingPunct="1"/>
            <a:r>
              <a:rPr lang="zh-CN" altLang="en-US" sz="2800" dirty="0" smtClean="0">
                <a:latin typeface="Times New Roman" panose="02020603050405020304" pitchFamily="18" charset="0"/>
                <a:cs typeface="Times New Roman" panose="02020603050405020304" pitchFamily="18" charset="0"/>
              </a:rPr>
              <a:t>    ☆</a:t>
            </a:r>
            <a:r>
              <a:rPr lang="en-US" altLang="zh-CN" dirty="0" smtClean="0">
                <a:solidFill>
                  <a:srgbClr val="660066"/>
                </a:solidFill>
                <a:latin typeface="Times New Roman" panose="02020603050405020304" pitchFamily="18" charset="0"/>
                <a:cs typeface="Times New Roman" panose="02020603050405020304" pitchFamily="18" charset="0"/>
              </a:rPr>
              <a:t>Audio Digitalization, Music Symbolization</a:t>
            </a:r>
            <a:endParaRPr lang="zh-CN" altLang="en-US" dirty="0" smtClean="0">
              <a:solidFill>
                <a:srgbClr val="660066"/>
              </a:solidFill>
              <a:latin typeface="Times New Roman" panose="02020603050405020304" pitchFamily="18" charset="0"/>
              <a:cs typeface="Times New Roman" panose="02020603050405020304" pitchFamily="18" charset="0"/>
            </a:endParaRPr>
          </a:p>
          <a:p>
            <a:pPr eaLnBrk="1" hangingPunct="1"/>
            <a:r>
              <a:rPr lang="zh-CN" altLang="en-US" dirty="0" smtClean="0">
                <a:solidFill>
                  <a:srgbClr val="660066"/>
                </a:solidFill>
                <a:latin typeface="Times New Roman" panose="02020603050405020304" pitchFamily="18" charset="0"/>
                <a:cs typeface="Times New Roman" panose="02020603050405020304" pitchFamily="18" charset="0"/>
              </a:rPr>
              <a:t>    ☆</a:t>
            </a:r>
            <a:r>
              <a:rPr lang="en-US" altLang="zh-CN" dirty="0" smtClean="0">
                <a:solidFill>
                  <a:srgbClr val="660066"/>
                </a:solidFill>
                <a:latin typeface="Times New Roman" panose="02020603050405020304" pitchFamily="18" charset="0"/>
                <a:cs typeface="Times New Roman" panose="02020603050405020304" pitchFamily="18" charset="0"/>
              </a:rPr>
              <a:t>Three Essentials of Digital Audio, Audio File Formats</a:t>
            </a:r>
            <a:endParaRPr lang="zh-CN" altLang="en-US" dirty="0" smtClean="0">
              <a:solidFill>
                <a:srgbClr val="660066"/>
              </a:solidFill>
              <a:latin typeface="Times New Roman" panose="02020603050405020304" pitchFamily="18" charset="0"/>
              <a:cs typeface="Times New Roman" panose="02020603050405020304" pitchFamily="18" charset="0"/>
            </a:endParaRPr>
          </a:p>
          <a:p>
            <a:pPr eaLnBrk="1" hangingPunct="1"/>
            <a:r>
              <a:rPr lang="zh-CN" altLang="en-US" dirty="0" smtClean="0">
                <a:solidFill>
                  <a:srgbClr val="660066"/>
                </a:solidFill>
                <a:latin typeface="Times New Roman" panose="02020603050405020304" pitchFamily="18" charset="0"/>
                <a:cs typeface="Times New Roman" panose="02020603050405020304" pitchFamily="18" charset="0"/>
              </a:rPr>
              <a:t>    ☆</a:t>
            </a:r>
            <a:r>
              <a:rPr lang="en-US" altLang="zh-CN" dirty="0" smtClean="0">
                <a:solidFill>
                  <a:srgbClr val="660066"/>
                </a:solidFill>
                <a:latin typeface="Times New Roman" panose="02020603050405020304" pitchFamily="18" charset="0"/>
                <a:cs typeface="Times New Roman" panose="02020603050405020304" pitchFamily="18" charset="0"/>
              </a:rPr>
              <a:t>Sound Card and Electroacoustic Equipment</a:t>
            </a:r>
            <a:endParaRPr lang="zh-CN" altLang="en-US" dirty="0" smtClean="0">
              <a:solidFill>
                <a:srgbClr val="660066"/>
              </a:solidFill>
              <a:latin typeface="Times New Roman" panose="02020603050405020304" pitchFamily="18" charset="0"/>
              <a:cs typeface="Times New Roman" panose="02020603050405020304" pitchFamily="18" charset="0"/>
            </a:endParaRPr>
          </a:p>
          <a:p>
            <a:pPr eaLnBrk="1" hangingPunct="1"/>
            <a:r>
              <a:rPr lang="zh-CN" altLang="en-US" dirty="0" smtClean="0">
                <a:solidFill>
                  <a:srgbClr val="660066"/>
                </a:solidFill>
                <a:latin typeface="Times New Roman" panose="02020603050405020304" pitchFamily="18" charset="0"/>
                <a:cs typeface="Times New Roman" panose="02020603050405020304" pitchFamily="18" charset="0"/>
              </a:rPr>
              <a:t>    ☆</a:t>
            </a:r>
            <a:r>
              <a:rPr lang="en-US" altLang="zh-CN" dirty="0" smtClean="0">
                <a:solidFill>
                  <a:srgbClr val="660066"/>
                </a:solidFill>
                <a:latin typeface="Times New Roman" panose="02020603050405020304" pitchFamily="18" charset="0"/>
                <a:cs typeface="Times New Roman" panose="02020603050405020304" pitchFamily="18" charset="0"/>
              </a:rPr>
              <a:t>Electric Music and MIDI</a:t>
            </a:r>
            <a:endParaRPr lang="zh-CN" altLang="en-US" dirty="0" smtClean="0">
              <a:solidFill>
                <a:srgbClr val="660066"/>
              </a:solidFill>
              <a:latin typeface="Times New Roman" panose="02020603050405020304" pitchFamily="18" charset="0"/>
              <a:cs typeface="Times New Roman" panose="02020603050405020304" pitchFamily="18" charset="0"/>
            </a:endParaRPr>
          </a:p>
          <a:p>
            <a:pPr eaLnBrk="1" hangingPunct="1"/>
            <a:r>
              <a:rPr lang="zh-CN" altLang="en-US" dirty="0" smtClean="0">
                <a:solidFill>
                  <a:srgbClr val="660066"/>
                </a:solidFill>
                <a:latin typeface="Times New Roman" panose="02020603050405020304" pitchFamily="18" charset="0"/>
                <a:cs typeface="Times New Roman" panose="02020603050405020304" pitchFamily="18" charset="0"/>
              </a:rPr>
              <a:t>    ☆</a:t>
            </a:r>
            <a:r>
              <a:rPr lang="en-US" altLang="zh-CN" dirty="0" smtClean="0">
                <a:solidFill>
                  <a:srgbClr val="660066"/>
                </a:solidFill>
                <a:latin typeface="Times New Roman" panose="02020603050405020304" pitchFamily="18" charset="0"/>
                <a:cs typeface="Times New Roman" panose="02020603050405020304" pitchFamily="18" charset="0"/>
              </a:rPr>
              <a:t>Audio Processing Software: Audition</a:t>
            </a:r>
            <a:endParaRPr lang="zh-CN" altLang="en-US" dirty="0" smtClean="0">
              <a:solidFill>
                <a:srgbClr val="660066"/>
              </a:solidFill>
              <a:latin typeface="Times New Roman" panose="02020603050405020304" pitchFamily="18" charset="0"/>
              <a:cs typeface="Times New Roman" panose="02020603050405020304" pitchFamily="18" charset="0"/>
            </a:endParaRPr>
          </a:p>
          <a:p>
            <a:pPr eaLnBrk="1" hangingPunct="1"/>
            <a:r>
              <a:rPr lang="zh-CN" altLang="en-US" dirty="0" smtClean="0">
                <a:solidFill>
                  <a:srgbClr val="660066"/>
                </a:solidFill>
                <a:latin typeface="Times New Roman" panose="02020603050405020304" pitchFamily="18" charset="0"/>
                <a:cs typeface="Times New Roman" panose="02020603050405020304" pitchFamily="18" charset="0"/>
              </a:rPr>
              <a:t>   </a:t>
            </a:r>
          </a:p>
        </p:txBody>
      </p:sp>
    </p:spTree>
  </p:cSld>
  <p:clrMapOvr>
    <a:masterClrMapping/>
  </p:clrMapOvr>
  <p:transition spd="slow">
    <p:strips dir="rd"/>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1045</TotalTime>
  <Words>4491</Words>
  <Application>Microsoft Office PowerPoint</Application>
  <PresentationFormat>On-screen Show (4:3)</PresentationFormat>
  <Paragraphs>455</Paragraphs>
  <Slides>99</Slides>
  <Notes>34</Notes>
  <HiddenSlides>1</HiddenSlides>
  <MMClips>0</MMClips>
  <ScaleCrop>false</ScaleCrop>
  <HeadingPairs>
    <vt:vector size="4" baseType="variant">
      <vt:variant>
        <vt:lpstr>Theme</vt:lpstr>
      </vt:variant>
      <vt:variant>
        <vt:i4>1</vt:i4>
      </vt:variant>
      <vt:variant>
        <vt:lpstr>Slide Titles</vt:lpstr>
      </vt:variant>
      <vt:variant>
        <vt:i4>99</vt:i4>
      </vt:variant>
    </vt:vector>
  </HeadingPairs>
  <TitlesOfParts>
    <vt:vector size="100" baseType="lpstr">
      <vt:lpstr>Office Theme</vt:lpstr>
      <vt:lpstr>Slide 1</vt:lpstr>
      <vt:lpstr>Slide 2</vt:lpstr>
      <vt:lpstr>Basic of Digital Audio</vt:lpstr>
      <vt:lpstr>How sound waves interact</vt:lpstr>
      <vt:lpstr>2.2 Audio Digitalization</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Procedure of audio digitalization</vt:lpstr>
      <vt:lpstr>Procedure of audio digitalization</vt:lpstr>
      <vt:lpstr>Understanding sample rate</vt:lpstr>
      <vt:lpstr>Slide 36</vt:lpstr>
      <vt:lpstr>Slide 37</vt:lpstr>
      <vt:lpstr>Slide 38</vt:lpstr>
      <vt:lpstr>Slide 39</vt:lpstr>
      <vt:lpstr>Slide 40</vt:lpstr>
      <vt:lpstr>Understanding bit depth</vt:lpstr>
      <vt:lpstr>dB(Decibel) </vt:lpstr>
      <vt:lpstr>dBFS(dB relative to full scale) </vt:lpstr>
      <vt:lpstr> Affects of Data Size </vt:lpstr>
      <vt:lpstr>Slide 45</vt:lpstr>
      <vt:lpstr>Slide 46</vt:lpstr>
      <vt:lpstr>2.3 Audio File Format</vt:lpstr>
      <vt:lpstr>Format types</vt:lpstr>
      <vt:lpstr>2.4 Digital Audio Acquisition and Processing</vt:lpstr>
      <vt:lpstr>Slide 50</vt:lpstr>
      <vt:lpstr>Slide 51</vt:lpstr>
      <vt:lpstr>Slide 52</vt:lpstr>
      <vt:lpstr>2.6 Sound Card and Electroacoustic Equipment</vt:lpstr>
      <vt:lpstr>Integrated sound hardware on PC motherboards</vt:lpstr>
      <vt:lpstr>Architecture of Sound Card</vt:lpstr>
      <vt:lpstr>Audio Codec</vt:lpstr>
      <vt:lpstr>Device Driver</vt:lpstr>
      <vt:lpstr>General Characteristics</vt:lpstr>
      <vt:lpstr>Example</vt:lpstr>
      <vt:lpstr>Example</vt:lpstr>
      <vt:lpstr>Example</vt:lpstr>
      <vt:lpstr>Quality Parameters</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Adobe Audition</vt:lpstr>
      <vt:lpstr>History</vt:lpstr>
      <vt:lpstr>Workspace</vt:lpstr>
      <vt:lpstr>Workspace</vt:lpstr>
      <vt:lpstr>Slide 89</vt:lpstr>
      <vt:lpstr>Slide 90</vt:lpstr>
      <vt:lpstr>Slide 91</vt:lpstr>
      <vt:lpstr>Workspace</vt:lpstr>
      <vt:lpstr>Importing, recording, and playing</vt:lpstr>
      <vt:lpstr>Importing, recording, and playing</vt:lpstr>
      <vt:lpstr>Editing Audio </vt:lpstr>
      <vt:lpstr>Editing Audio </vt:lpstr>
      <vt:lpstr>Editing Audio </vt:lpstr>
      <vt:lpstr>Multitrack routing</vt:lpstr>
      <vt:lpstr>Summary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PARTHIV</dc:creator>
  <cp:lastModifiedBy>PARTHIV</cp:lastModifiedBy>
  <cp:revision>40</cp:revision>
  <dcterms:created xsi:type="dcterms:W3CDTF">2018-09-12T11:30:22Z</dcterms:created>
  <dcterms:modified xsi:type="dcterms:W3CDTF">2018-10-22T05:38:18Z</dcterms:modified>
</cp:coreProperties>
</file>